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6858000" cx="9144000"/>
  <p:notesSz cx="6858000" cy="9144000"/>
  <p:embeddedFontLst>
    <p:embeddedFont>
      <p:font typeface="Merriweather Sans"/>
      <p:regular r:id="rId53"/>
      <p:bold r:id="rId54"/>
      <p:italic r:id="rId55"/>
      <p:boldItalic r:id="rId56"/>
    </p:embeddedFont>
    <p:embeddedFont>
      <p:font typeface="Helvetica Neue"/>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1" roundtripDataSignature="AMtx7mg181ZaIYAJDnI82OVrwRGPhbbE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HelveticaNeue-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MerriweatherSans-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MerriweatherSans-italic.fntdata"/><Relationship Id="rId10" Type="http://schemas.openxmlformats.org/officeDocument/2006/relationships/slide" Target="slides/slide6.xml"/><Relationship Id="rId54" Type="http://schemas.openxmlformats.org/officeDocument/2006/relationships/font" Target="fonts/MerriweatherSans-bold.fntdata"/><Relationship Id="rId13" Type="http://schemas.openxmlformats.org/officeDocument/2006/relationships/slide" Target="slides/slide9.xml"/><Relationship Id="rId57" Type="http://schemas.openxmlformats.org/officeDocument/2006/relationships/font" Target="fonts/HelveticaNeue-regular.fntdata"/><Relationship Id="rId12" Type="http://schemas.openxmlformats.org/officeDocument/2006/relationships/slide" Target="slides/slide8.xml"/><Relationship Id="rId56" Type="http://schemas.openxmlformats.org/officeDocument/2006/relationships/font" Target="fonts/MerriweatherSans-boldItalic.fntdata"/><Relationship Id="rId15" Type="http://schemas.openxmlformats.org/officeDocument/2006/relationships/slide" Target="slides/slide11.xml"/><Relationship Id="rId59" Type="http://schemas.openxmlformats.org/officeDocument/2006/relationships/font" Target="fonts/HelveticaNeue-italic.fntdata"/><Relationship Id="rId14" Type="http://schemas.openxmlformats.org/officeDocument/2006/relationships/slide" Target="slides/slide10.xml"/><Relationship Id="rId58" Type="http://schemas.openxmlformats.org/officeDocument/2006/relationships/font" Target="fonts/HelveticaNeue-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 name="Google Shape;85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1F1F1"/>
        </a:solidFill>
      </p:bgPr>
    </p:bg>
    <p:spTree>
      <p:nvGrpSpPr>
        <p:cNvPr id="9" name="Shape 9"/>
        <p:cNvGrpSpPr/>
        <p:nvPr/>
      </p:nvGrpSpPr>
      <p:grpSpPr>
        <a:xfrm>
          <a:off x="0" y="0"/>
          <a:ext cx="0" cy="0"/>
          <a:chOff x="0" y="0"/>
          <a:chExt cx="0" cy="0"/>
        </a:xfrm>
      </p:grpSpPr>
      <p:sp>
        <p:nvSpPr>
          <p:cNvPr id="10" name="Google Shape;10;p51"/>
          <p:cNvSpPr txBox="1"/>
          <p:nvPr>
            <p:ph idx="12" type="sldNum"/>
          </p:nvPr>
        </p:nvSpPr>
        <p:spPr>
          <a:xfrm>
            <a:off x="6312016" y="5503577"/>
            <a:ext cx="241190"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rgbClr val="474747"/>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52"/>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52"/>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474747"/>
              </a:buClr>
              <a:buSzPts val="1800"/>
              <a:buChar char="●"/>
              <a:defRPr/>
            </a:lvl1pPr>
            <a:lvl2pPr indent="-342900" lvl="1" marL="914400" algn="l">
              <a:lnSpc>
                <a:spcPct val="115000"/>
              </a:lnSpc>
              <a:spcBef>
                <a:spcPts val="0"/>
              </a:spcBef>
              <a:spcAft>
                <a:spcPts val="0"/>
              </a:spcAft>
              <a:buClr>
                <a:srgbClr val="474747"/>
              </a:buClr>
              <a:buSzPts val="1800"/>
              <a:buChar char="○"/>
              <a:defRPr/>
            </a:lvl2pPr>
            <a:lvl3pPr indent="-342900" lvl="2" marL="1371600" algn="l">
              <a:lnSpc>
                <a:spcPct val="115000"/>
              </a:lnSpc>
              <a:spcBef>
                <a:spcPts val="0"/>
              </a:spcBef>
              <a:spcAft>
                <a:spcPts val="0"/>
              </a:spcAft>
              <a:buClr>
                <a:srgbClr val="474747"/>
              </a:buClr>
              <a:buSzPts val="1800"/>
              <a:buChar char="■"/>
              <a:defRPr/>
            </a:lvl3pPr>
            <a:lvl4pPr indent="-342900" lvl="3" marL="1828800" algn="l">
              <a:lnSpc>
                <a:spcPct val="115000"/>
              </a:lnSpc>
              <a:spcBef>
                <a:spcPts val="0"/>
              </a:spcBef>
              <a:spcAft>
                <a:spcPts val="0"/>
              </a:spcAft>
              <a:buClr>
                <a:srgbClr val="474747"/>
              </a:buClr>
              <a:buSzPts val="1800"/>
              <a:buChar char="●"/>
              <a:defRPr/>
            </a:lvl4pPr>
            <a:lvl5pPr indent="-342900" lvl="4" marL="2286000" algn="l">
              <a:lnSpc>
                <a:spcPct val="115000"/>
              </a:lnSpc>
              <a:spcBef>
                <a:spcPts val="0"/>
              </a:spcBef>
              <a:spcAft>
                <a:spcPts val="0"/>
              </a:spcAft>
              <a:buClr>
                <a:srgbClr val="474747"/>
              </a:buClr>
              <a:buSzPts val="1800"/>
              <a:buChar char="○"/>
              <a:defRPr/>
            </a:lvl5pPr>
            <a:lvl6pPr indent="-342900" lvl="5" marL="2743200" algn="l">
              <a:lnSpc>
                <a:spcPct val="115000"/>
              </a:lnSpc>
              <a:spcBef>
                <a:spcPts val="0"/>
              </a:spcBef>
              <a:spcAft>
                <a:spcPts val="0"/>
              </a:spcAft>
              <a:buClr>
                <a:srgbClr val="474747"/>
              </a:buClr>
              <a:buSzPts val="1800"/>
              <a:buChar char="●"/>
              <a:defRPr/>
            </a:lvl6pPr>
            <a:lvl7pPr indent="-342900" lvl="6" marL="3200400" algn="l">
              <a:lnSpc>
                <a:spcPct val="115000"/>
              </a:lnSpc>
              <a:spcBef>
                <a:spcPts val="0"/>
              </a:spcBef>
              <a:spcAft>
                <a:spcPts val="0"/>
              </a:spcAft>
              <a:buClr>
                <a:srgbClr val="474747"/>
              </a:buClr>
              <a:buSzPts val="1800"/>
              <a:buChar char="●"/>
              <a:defRPr/>
            </a:lvl7pPr>
            <a:lvl8pPr indent="-342900" lvl="7" marL="3657600" algn="l">
              <a:lnSpc>
                <a:spcPct val="115000"/>
              </a:lnSpc>
              <a:spcBef>
                <a:spcPts val="0"/>
              </a:spcBef>
              <a:spcAft>
                <a:spcPts val="0"/>
              </a:spcAft>
              <a:buClr>
                <a:srgbClr val="474747"/>
              </a:buClr>
              <a:buSzPts val="1800"/>
              <a:buChar char="●"/>
              <a:defRPr/>
            </a:lvl8pPr>
            <a:lvl9pPr indent="-342900" lvl="8" marL="4114800" algn="l">
              <a:lnSpc>
                <a:spcPct val="115000"/>
              </a:lnSpc>
              <a:spcBef>
                <a:spcPts val="0"/>
              </a:spcBef>
              <a:spcAft>
                <a:spcPts val="0"/>
              </a:spcAft>
              <a:buClr>
                <a:srgbClr val="474747"/>
              </a:buClr>
              <a:buSzPts val="1800"/>
              <a:buChar char="●"/>
              <a:defRPr/>
            </a:lvl9pPr>
          </a:lstStyle>
          <a:p/>
        </p:txBody>
      </p:sp>
      <p:sp>
        <p:nvSpPr>
          <p:cNvPr id="14" name="Google Shape;14;p52"/>
          <p:cNvSpPr txBox="1"/>
          <p:nvPr>
            <p:ph idx="12" type="sldNum"/>
          </p:nvPr>
        </p:nvSpPr>
        <p:spPr>
          <a:xfrm>
            <a:off x="8656105" y="5539438"/>
            <a:ext cx="365058" cy="355657"/>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474747"/>
              </a:buClr>
              <a:buSzPts val="1200"/>
              <a:buFont typeface="Arial"/>
              <a:buNone/>
              <a:defRPr sz="1200">
                <a:solidFill>
                  <a:srgbClr val="474747"/>
                </a:solidFill>
              </a:defRPr>
            </a:lvl1pPr>
            <a:lvl2pPr indent="0" lvl="1" marL="0" algn="r">
              <a:lnSpc>
                <a:spcPct val="100000"/>
              </a:lnSpc>
              <a:spcBef>
                <a:spcPts val="0"/>
              </a:spcBef>
              <a:spcAft>
                <a:spcPts val="0"/>
              </a:spcAft>
              <a:buClr>
                <a:srgbClr val="474747"/>
              </a:buClr>
              <a:buSzPts val="1200"/>
              <a:buFont typeface="Arial"/>
              <a:buNone/>
              <a:defRPr sz="1200">
                <a:solidFill>
                  <a:srgbClr val="474747"/>
                </a:solidFill>
              </a:defRPr>
            </a:lvl2pPr>
            <a:lvl3pPr indent="0" lvl="2" marL="0" algn="r">
              <a:lnSpc>
                <a:spcPct val="100000"/>
              </a:lnSpc>
              <a:spcBef>
                <a:spcPts val="0"/>
              </a:spcBef>
              <a:spcAft>
                <a:spcPts val="0"/>
              </a:spcAft>
              <a:buClr>
                <a:srgbClr val="474747"/>
              </a:buClr>
              <a:buSzPts val="1200"/>
              <a:buFont typeface="Arial"/>
              <a:buNone/>
              <a:defRPr sz="1200">
                <a:solidFill>
                  <a:srgbClr val="474747"/>
                </a:solidFill>
              </a:defRPr>
            </a:lvl3pPr>
            <a:lvl4pPr indent="0" lvl="3" marL="0" algn="r">
              <a:lnSpc>
                <a:spcPct val="100000"/>
              </a:lnSpc>
              <a:spcBef>
                <a:spcPts val="0"/>
              </a:spcBef>
              <a:spcAft>
                <a:spcPts val="0"/>
              </a:spcAft>
              <a:buClr>
                <a:srgbClr val="474747"/>
              </a:buClr>
              <a:buSzPts val="1200"/>
              <a:buFont typeface="Arial"/>
              <a:buNone/>
              <a:defRPr sz="1200">
                <a:solidFill>
                  <a:srgbClr val="474747"/>
                </a:solidFill>
              </a:defRPr>
            </a:lvl4pPr>
            <a:lvl5pPr indent="0" lvl="4" marL="0" algn="r">
              <a:lnSpc>
                <a:spcPct val="100000"/>
              </a:lnSpc>
              <a:spcBef>
                <a:spcPts val="0"/>
              </a:spcBef>
              <a:spcAft>
                <a:spcPts val="0"/>
              </a:spcAft>
              <a:buClr>
                <a:srgbClr val="474747"/>
              </a:buClr>
              <a:buSzPts val="1200"/>
              <a:buFont typeface="Arial"/>
              <a:buNone/>
              <a:defRPr sz="1200">
                <a:solidFill>
                  <a:srgbClr val="474747"/>
                </a:solidFill>
              </a:defRPr>
            </a:lvl5pPr>
            <a:lvl6pPr indent="0" lvl="5" marL="0" algn="r">
              <a:lnSpc>
                <a:spcPct val="100000"/>
              </a:lnSpc>
              <a:spcBef>
                <a:spcPts val="0"/>
              </a:spcBef>
              <a:spcAft>
                <a:spcPts val="0"/>
              </a:spcAft>
              <a:buClr>
                <a:srgbClr val="474747"/>
              </a:buClr>
              <a:buSzPts val="1200"/>
              <a:buFont typeface="Arial"/>
              <a:buNone/>
              <a:defRPr sz="1200">
                <a:solidFill>
                  <a:srgbClr val="474747"/>
                </a:solidFill>
              </a:defRPr>
            </a:lvl6pPr>
            <a:lvl7pPr indent="0" lvl="6" marL="0" algn="r">
              <a:lnSpc>
                <a:spcPct val="100000"/>
              </a:lnSpc>
              <a:spcBef>
                <a:spcPts val="0"/>
              </a:spcBef>
              <a:spcAft>
                <a:spcPts val="0"/>
              </a:spcAft>
              <a:buClr>
                <a:srgbClr val="474747"/>
              </a:buClr>
              <a:buSzPts val="1200"/>
              <a:buFont typeface="Arial"/>
              <a:buNone/>
              <a:defRPr sz="1200">
                <a:solidFill>
                  <a:srgbClr val="474747"/>
                </a:solidFill>
              </a:defRPr>
            </a:lvl7pPr>
            <a:lvl8pPr indent="0" lvl="7" marL="0" algn="r">
              <a:lnSpc>
                <a:spcPct val="100000"/>
              </a:lnSpc>
              <a:spcBef>
                <a:spcPts val="0"/>
              </a:spcBef>
              <a:spcAft>
                <a:spcPts val="0"/>
              </a:spcAft>
              <a:buClr>
                <a:srgbClr val="474747"/>
              </a:buClr>
              <a:buSzPts val="1200"/>
              <a:buFont typeface="Arial"/>
              <a:buNone/>
              <a:defRPr sz="1200">
                <a:solidFill>
                  <a:srgbClr val="474747"/>
                </a:solidFill>
              </a:defRPr>
            </a:lvl8pPr>
            <a:lvl9pPr indent="0" lvl="8" marL="0" algn="r">
              <a:lnSpc>
                <a:spcPct val="100000"/>
              </a:lnSpc>
              <a:spcBef>
                <a:spcPts val="0"/>
              </a:spcBef>
              <a:spcAft>
                <a:spcPts val="0"/>
              </a:spcAft>
              <a:buClr>
                <a:srgbClr val="474747"/>
              </a:buClr>
              <a:buSzPts val="1200"/>
              <a:buFont typeface="Arial"/>
              <a:buNone/>
              <a:defRPr sz="1200">
                <a:solidFill>
                  <a:srgbClr val="474747"/>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5" name="Shape 15"/>
        <p:cNvGrpSpPr/>
        <p:nvPr/>
      </p:nvGrpSpPr>
      <p:grpSpPr>
        <a:xfrm>
          <a:off x="0" y="0"/>
          <a:ext cx="0" cy="0"/>
          <a:chOff x="0" y="0"/>
          <a:chExt cx="0" cy="0"/>
        </a:xfrm>
      </p:grpSpPr>
      <p:sp>
        <p:nvSpPr>
          <p:cNvPr id="16" name="Google Shape;16;p53"/>
          <p:cNvSpPr txBox="1"/>
          <p:nvPr>
            <p:ph idx="12" type="sldNum"/>
          </p:nvPr>
        </p:nvSpPr>
        <p:spPr>
          <a:xfrm>
            <a:off x="8305800" y="6324600"/>
            <a:ext cx="386662" cy="375227"/>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2000"/>
              <a:buFont typeface="Arial"/>
              <a:buNone/>
              <a:defRPr sz="2000">
                <a:solidFill>
                  <a:srgbClr val="000000"/>
                </a:solidFill>
              </a:defRPr>
            </a:lvl1pPr>
            <a:lvl2pPr indent="0" lvl="1" marL="0" marR="0" algn="l">
              <a:lnSpc>
                <a:spcPct val="100000"/>
              </a:lnSpc>
              <a:spcBef>
                <a:spcPts val="0"/>
              </a:spcBef>
              <a:spcAft>
                <a:spcPts val="0"/>
              </a:spcAft>
              <a:buClr>
                <a:srgbClr val="000000"/>
              </a:buClr>
              <a:buSzPts val="2000"/>
              <a:buFont typeface="Arial"/>
              <a:buNone/>
              <a:defRPr sz="2000">
                <a:solidFill>
                  <a:srgbClr val="000000"/>
                </a:solidFill>
              </a:defRPr>
            </a:lvl2pPr>
            <a:lvl3pPr indent="0" lvl="2" marL="0" marR="0" algn="l">
              <a:lnSpc>
                <a:spcPct val="100000"/>
              </a:lnSpc>
              <a:spcBef>
                <a:spcPts val="0"/>
              </a:spcBef>
              <a:spcAft>
                <a:spcPts val="0"/>
              </a:spcAft>
              <a:buClr>
                <a:srgbClr val="000000"/>
              </a:buClr>
              <a:buSzPts val="2000"/>
              <a:buFont typeface="Arial"/>
              <a:buNone/>
              <a:defRPr sz="2000">
                <a:solidFill>
                  <a:srgbClr val="000000"/>
                </a:solidFill>
              </a:defRPr>
            </a:lvl3pPr>
            <a:lvl4pPr indent="0" lvl="3" marL="0" marR="0" algn="l">
              <a:lnSpc>
                <a:spcPct val="100000"/>
              </a:lnSpc>
              <a:spcBef>
                <a:spcPts val="0"/>
              </a:spcBef>
              <a:spcAft>
                <a:spcPts val="0"/>
              </a:spcAft>
              <a:buClr>
                <a:srgbClr val="000000"/>
              </a:buClr>
              <a:buSzPts val="2000"/>
              <a:buFont typeface="Arial"/>
              <a:buNone/>
              <a:defRPr sz="2000">
                <a:solidFill>
                  <a:srgbClr val="000000"/>
                </a:solidFill>
              </a:defRPr>
            </a:lvl4pPr>
            <a:lvl5pPr indent="0" lvl="4" marL="0" marR="0" algn="l">
              <a:lnSpc>
                <a:spcPct val="100000"/>
              </a:lnSpc>
              <a:spcBef>
                <a:spcPts val="0"/>
              </a:spcBef>
              <a:spcAft>
                <a:spcPts val="0"/>
              </a:spcAft>
              <a:buClr>
                <a:srgbClr val="000000"/>
              </a:buClr>
              <a:buSzPts val="2000"/>
              <a:buFont typeface="Arial"/>
              <a:buNone/>
              <a:defRPr sz="2000">
                <a:solidFill>
                  <a:srgbClr val="000000"/>
                </a:solidFill>
              </a:defRPr>
            </a:lvl5pPr>
            <a:lvl6pPr indent="0" lvl="5" marL="0" marR="0" algn="l">
              <a:lnSpc>
                <a:spcPct val="100000"/>
              </a:lnSpc>
              <a:spcBef>
                <a:spcPts val="0"/>
              </a:spcBef>
              <a:spcAft>
                <a:spcPts val="0"/>
              </a:spcAft>
              <a:buClr>
                <a:srgbClr val="000000"/>
              </a:buClr>
              <a:buSzPts val="2000"/>
              <a:buFont typeface="Arial"/>
              <a:buNone/>
              <a:defRPr sz="2000">
                <a:solidFill>
                  <a:srgbClr val="000000"/>
                </a:solidFill>
              </a:defRPr>
            </a:lvl6pPr>
            <a:lvl7pPr indent="0" lvl="6" marL="0" marR="0" algn="l">
              <a:lnSpc>
                <a:spcPct val="100000"/>
              </a:lnSpc>
              <a:spcBef>
                <a:spcPts val="0"/>
              </a:spcBef>
              <a:spcAft>
                <a:spcPts val="0"/>
              </a:spcAft>
              <a:buClr>
                <a:srgbClr val="000000"/>
              </a:buClr>
              <a:buSzPts val="2000"/>
              <a:buFont typeface="Arial"/>
              <a:buNone/>
              <a:defRPr sz="2000">
                <a:solidFill>
                  <a:srgbClr val="000000"/>
                </a:solidFill>
              </a:defRPr>
            </a:lvl7pPr>
            <a:lvl8pPr indent="0" lvl="7" marL="0" marR="0" algn="l">
              <a:lnSpc>
                <a:spcPct val="100000"/>
              </a:lnSpc>
              <a:spcBef>
                <a:spcPts val="0"/>
              </a:spcBef>
              <a:spcAft>
                <a:spcPts val="0"/>
              </a:spcAft>
              <a:buClr>
                <a:srgbClr val="000000"/>
              </a:buClr>
              <a:buSzPts val="2000"/>
              <a:buFont typeface="Arial"/>
              <a:buNone/>
              <a:defRPr sz="2000">
                <a:solidFill>
                  <a:srgbClr val="000000"/>
                </a:solidFill>
              </a:defRPr>
            </a:lvl8pPr>
            <a:lvl9pPr indent="0" lvl="8" marL="0" marR="0" algn="l">
              <a:lnSpc>
                <a:spcPct val="100000"/>
              </a:lnSpc>
              <a:spcBef>
                <a:spcPts val="0"/>
              </a:spcBef>
              <a:spcAft>
                <a:spcPts val="0"/>
              </a:spcAft>
              <a:buClr>
                <a:srgbClr val="000000"/>
              </a:buClr>
              <a:buSzPts val="2000"/>
              <a:buFont typeface="Arial"/>
              <a:buNone/>
              <a:defRPr sz="2000">
                <a:solidFill>
                  <a:srgbClr val="000000"/>
                </a:solidFill>
              </a:defRPr>
            </a:lvl9pPr>
          </a:lstStyle>
          <a:p>
            <a:pPr indent="0" lvl="0" marL="0" rtl="0" algn="l">
              <a:spcBef>
                <a:spcPts val="0"/>
              </a:spcBef>
              <a:spcAft>
                <a:spcPts val="0"/>
              </a:spcAft>
              <a:buNone/>
            </a:pPr>
            <a:fld id="{00000000-1234-1234-1234-123412341234}" type="slidenum">
              <a:rPr lang="en-US"/>
              <a:t>‹#›</a:t>
            </a:fld>
            <a:endParaRPr sz="1200">
              <a:solidFill>
                <a:srgbClr val="47474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50"/>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50"/>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1pPr>
            <a:lvl2pPr indent="-381000" lvl="1" marL="914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2pPr>
            <a:lvl3pPr indent="-381000" lvl="2" marL="1371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3pPr>
            <a:lvl4pPr indent="-381000" lvl="3" marL="1828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4pPr>
            <a:lvl5pPr indent="-381000" lvl="4" marL="22860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5pPr>
            <a:lvl6pPr indent="-381000" lvl="5" marL="2743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6pPr>
            <a:lvl7pPr indent="-381000" lvl="6" marL="3200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7pPr>
            <a:lvl8pPr indent="-381000" lvl="7" marL="3657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8pPr>
            <a:lvl9pPr indent="-381000" lvl="8" marL="4114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9pPr>
          </a:lstStyle>
          <a:p/>
        </p:txBody>
      </p:sp>
      <p:sp>
        <p:nvSpPr>
          <p:cNvPr id="8" name="Google Shape;8;p50"/>
          <p:cNvSpPr txBox="1"/>
          <p:nvPr>
            <p:ph idx="12" type="sldNum"/>
          </p:nvPr>
        </p:nvSpPr>
        <p:spPr>
          <a:xfrm>
            <a:off x="8656105" y="5539438"/>
            <a:ext cx="365058"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1pPr>
            <a:lvl2pPr indent="0" lvl="1"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2pPr>
            <a:lvl3pPr indent="0" lvl="2"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3pPr>
            <a:lvl4pPr indent="0" lvl="3"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4pPr>
            <a:lvl5pPr indent="0" lvl="4"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5pPr>
            <a:lvl6pPr indent="0" lvl="5"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6pPr>
            <a:lvl7pPr indent="0" lvl="6"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7pPr>
            <a:lvl8pPr indent="0" lvl="7"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8pPr>
            <a:lvl9pPr indent="0" lvl="8"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6.jp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7.jp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grpSp>
        <p:nvGrpSpPr>
          <p:cNvPr id="21" name="Google Shape;21;p1"/>
          <p:cNvGrpSpPr/>
          <p:nvPr/>
        </p:nvGrpSpPr>
        <p:grpSpPr>
          <a:xfrm>
            <a:off x="-19789" y="10930"/>
            <a:ext cx="2343615" cy="6836139"/>
            <a:chOff x="0" y="-1"/>
            <a:chExt cx="2343613" cy="6836138"/>
          </a:xfrm>
        </p:grpSpPr>
        <p:sp>
          <p:nvSpPr>
            <p:cNvPr id="22" name="Google Shape;22;p1"/>
            <p:cNvSpPr/>
            <p:nvPr/>
          </p:nvSpPr>
          <p:spPr>
            <a:xfrm>
              <a:off x="0" y="-1"/>
              <a:ext cx="2343608" cy="683613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eorgia"/>
                <a:buNone/>
              </a:pPr>
              <a:r>
                <a:t/>
              </a:r>
              <a:endParaRPr b="1" i="0" sz="1800" u="none" cap="none" strike="noStrike">
                <a:solidFill>
                  <a:srgbClr val="FFFFFF"/>
                </a:solidFill>
                <a:latin typeface="Georgia"/>
                <a:ea typeface="Georgia"/>
                <a:cs typeface="Georgia"/>
                <a:sym typeface="Georgia"/>
              </a:endParaRPr>
            </a:p>
          </p:txBody>
        </p:sp>
        <p:sp>
          <p:nvSpPr>
            <p:cNvPr id="23" name="Google Shape;23;p1"/>
            <p:cNvSpPr txBox="1"/>
            <p:nvPr/>
          </p:nvSpPr>
          <p:spPr>
            <a:xfrm>
              <a:off x="0" y="2716996"/>
              <a:ext cx="2343613" cy="1402149"/>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grpSp>
      <p:cxnSp>
        <p:nvCxnSpPr>
          <p:cNvPr id="24" name="Google Shape;24;p1"/>
          <p:cNvCxnSpPr/>
          <p:nvPr/>
        </p:nvCxnSpPr>
        <p:spPr>
          <a:xfrm>
            <a:off x="-5" y="2456433"/>
            <a:ext cx="9153547" cy="2"/>
          </a:xfrm>
          <a:prstGeom prst="straightConnector1">
            <a:avLst/>
          </a:prstGeom>
          <a:noFill/>
          <a:ln cap="flat" cmpd="sng" w="9525">
            <a:solidFill>
              <a:srgbClr val="A8A8A8">
                <a:alpha val="49803"/>
              </a:srgbClr>
            </a:solidFill>
            <a:prstDash val="solid"/>
            <a:round/>
            <a:headEnd len="sm" w="sm" type="none"/>
            <a:tailEnd len="sm" w="sm" type="none"/>
          </a:ln>
        </p:spPr>
      </p:cxnSp>
      <p:sp>
        <p:nvSpPr>
          <p:cNvPr id="25" name="Google Shape;25;p1"/>
          <p:cNvSpPr txBox="1"/>
          <p:nvPr/>
        </p:nvSpPr>
        <p:spPr>
          <a:xfrm>
            <a:off x="3714567" y="742237"/>
            <a:ext cx="4074722" cy="125171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The Digestive System</a:t>
            </a:r>
            <a:endParaRPr/>
          </a:p>
        </p:txBody>
      </p:sp>
      <p:pic>
        <p:nvPicPr>
          <p:cNvPr descr="image1.png" id="26" name="Google Shape;26;p1"/>
          <p:cNvPicPr preferRelativeResize="0"/>
          <p:nvPr/>
        </p:nvPicPr>
        <p:blipFill rotWithShape="1">
          <a:blip r:embed="rId3">
            <a:alphaModFix/>
          </a:blip>
          <a:srcRect b="0" l="0" r="0" t="0"/>
          <a:stretch/>
        </p:blipFill>
        <p:spPr>
          <a:xfrm>
            <a:off x="383102" y="1215423"/>
            <a:ext cx="1227553" cy="1069889"/>
          </a:xfrm>
          <a:prstGeom prst="rect">
            <a:avLst/>
          </a:prstGeom>
          <a:noFill/>
          <a:ln>
            <a:noFill/>
          </a:ln>
        </p:spPr>
      </p:pic>
      <p:pic>
        <p:nvPicPr>
          <p:cNvPr descr="Screen Shot 2019-08-30 at 10.12.32.png" id="27" name="Google Shape;27;p1"/>
          <p:cNvPicPr preferRelativeResize="0"/>
          <p:nvPr/>
        </p:nvPicPr>
        <p:blipFill rotWithShape="1">
          <a:blip r:embed="rId4">
            <a:alphaModFix/>
          </a:blip>
          <a:srcRect b="0" l="0" r="0" t="0"/>
          <a:stretch/>
        </p:blipFill>
        <p:spPr>
          <a:xfrm>
            <a:off x="3714570" y="2456436"/>
            <a:ext cx="2880815" cy="4003990"/>
          </a:xfrm>
          <a:prstGeom prst="rect">
            <a:avLst/>
          </a:prstGeom>
          <a:noFill/>
          <a:ln>
            <a:noFill/>
          </a:ln>
        </p:spPr>
      </p:pic>
      <p:sp>
        <p:nvSpPr>
          <p:cNvPr id="28" name="Google Shape;28;p1"/>
          <p:cNvSpPr txBox="1"/>
          <p:nvPr/>
        </p:nvSpPr>
        <p:spPr>
          <a:xfrm>
            <a:off x="3395771" y="6460423"/>
            <a:ext cx="3333000" cy="2412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
        <p:nvSpPr>
          <p:cNvPr id="29" name="Google Shape;29;p1"/>
          <p:cNvSpPr txBox="1"/>
          <p:nvPr/>
        </p:nvSpPr>
        <p:spPr>
          <a:xfrm>
            <a:off x="6595375" y="2958425"/>
            <a:ext cx="2343600" cy="1739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1800">
                <a:solidFill>
                  <a:schemeClr val="dk1"/>
                </a:solidFill>
              </a:rPr>
              <a:t>General Anatomy and Digestive Processes. The Mouth Through Esophagus</a:t>
            </a:r>
            <a:endParaRPr b="1"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300"/>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idx="4294967295" type="sldNum"/>
          </p:nvPr>
        </p:nvSpPr>
        <p:spPr>
          <a:xfrm>
            <a:off x="8712375" y="6324598"/>
            <a:ext cx="367811"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151" name="Google Shape;151;p11"/>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Video Review </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152" name="Google Shape;152;p11"/>
          <p:cNvGrpSpPr/>
          <p:nvPr/>
        </p:nvGrpSpPr>
        <p:grpSpPr>
          <a:xfrm>
            <a:off x="211126" y="104762"/>
            <a:ext cx="980378" cy="1007347"/>
            <a:chOff x="-2" y="-2"/>
            <a:chExt cx="980377" cy="1007346"/>
          </a:xfrm>
        </p:grpSpPr>
        <p:sp>
          <p:nvSpPr>
            <p:cNvPr id="153" name="Google Shape;153;p11"/>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54" name="Google Shape;154;p11"/>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55" name="Google Shape;155;p11"/>
            <p:cNvGrpSpPr/>
            <p:nvPr/>
          </p:nvGrpSpPr>
          <p:grpSpPr>
            <a:xfrm>
              <a:off x="142132" y="146024"/>
              <a:ext cx="696262" cy="715338"/>
              <a:chOff x="-2" y="-1"/>
              <a:chExt cx="696261" cy="715337"/>
            </a:xfrm>
          </p:grpSpPr>
          <p:sp>
            <p:nvSpPr>
              <p:cNvPr id="156" name="Google Shape;156;p11"/>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57" name="Google Shape;157;p11"/>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158" name="Google Shape;158;p11"/>
          <p:cNvSpPr txBox="1"/>
          <p:nvPr/>
        </p:nvSpPr>
        <p:spPr>
          <a:xfrm>
            <a:off x="272653" y="1465484"/>
            <a:ext cx="8598694" cy="3927030"/>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 In a few brief sentences, explain the purpose of the “Choose My Plate” graphic that appears in the video.</a:t>
            </a:r>
            <a:endParaRPr/>
          </a:p>
          <a:p>
            <a:pPr indent="-342900" lvl="0" marL="342900" marR="0" rtl="0" algn="just">
              <a:lnSpc>
                <a:spcPct val="100000"/>
              </a:lnSpc>
              <a:spcBef>
                <a:spcPts val="600"/>
              </a:spcBef>
              <a:spcAft>
                <a:spcPts val="0"/>
              </a:spcAft>
              <a:buClr>
                <a:srgbClr val="000000"/>
              </a:buClr>
              <a:buSzPts val="2400"/>
              <a:buFont typeface="Arial"/>
              <a:buChar char="•"/>
            </a:pP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2. According to the video, which food groups should you have a lot of? The least of?</a:t>
            </a:r>
            <a:endParaRPr/>
          </a:p>
          <a:p>
            <a:pPr indent="-342900" lvl="0" marL="342900" marR="0" rtl="0" algn="just">
              <a:lnSpc>
                <a:spcPct val="100000"/>
              </a:lnSpc>
              <a:spcBef>
                <a:spcPts val="600"/>
              </a:spcBef>
              <a:spcAft>
                <a:spcPts val="0"/>
              </a:spcAft>
              <a:buClr>
                <a:srgbClr val="000000"/>
              </a:buClr>
              <a:buSzPts val="2400"/>
              <a:buFont typeface="Arial"/>
              <a:buChar char="•"/>
            </a:pP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3. Provide a brief paragraph using your prior knowledge and the information from the video explaining why you should have more of one food group versus another. </a:t>
            </a:r>
            <a:endParaRPr/>
          </a:p>
        </p:txBody>
      </p:sp>
      <p:grpSp>
        <p:nvGrpSpPr>
          <p:cNvPr id="159" name="Google Shape;159;p11"/>
          <p:cNvGrpSpPr/>
          <p:nvPr/>
        </p:nvGrpSpPr>
        <p:grpSpPr>
          <a:xfrm>
            <a:off x="-74261" y="6205461"/>
            <a:ext cx="12248974" cy="755704"/>
            <a:chOff x="-2" y="-1"/>
            <a:chExt cx="12248973" cy="755703"/>
          </a:xfrm>
        </p:grpSpPr>
        <p:sp>
          <p:nvSpPr>
            <p:cNvPr id="160" name="Google Shape;160;p11"/>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61" name="Google Shape;161;p11"/>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62" name="Google Shape;162;p11"/>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163" name="Google Shape;163;p11"/>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300"/>
                                        <p:tgtEl>
                                          <p:spTgt spid="152"/>
                                        </p:tgtEl>
                                        <p:attrNameLst>
                                          <p:attrName>ppt_w</p:attrName>
                                        </p:attrNameLst>
                                      </p:cBhvr>
                                      <p:tavLst>
                                        <p:tav fmla="" tm="0">
                                          <p:val>
                                            <p:strVal val="0"/>
                                          </p:val>
                                        </p:tav>
                                        <p:tav fmla="" tm="100000">
                                          <p:val>
                                            <p:strVal val="#ppt_w"/>
                                          </p:val>
                                        </p:tav>
                                      </p:tavLst>
                                    </p:anim>
                                    <p:anim calcmode="lin" valueType="num">
                                      <p:cBhvr additive="base">
                                        <p:cTn dur="300"/>
                                        <p:tgtEl>
                                          <p:spTgt spid="1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69" name="Google Shape;169;p12"/>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General Anatomy</a:t>
            </a:r>
            <a:endParaRPr/>
          </a:p>
        </p:txBody>
      </p:sp>
      <p:sp>
        <p:nvSpPr>
          <p:cNvPr id="170" name="Google Shape;170;p12"/>
          <p:cNvSpPr txBox="1"/>
          <p:nvPr>
            <p:ph idx="4294967295" type="body"/>
          </p:nvPr>
        </p:nvSpPr>
        <p:spPr>
          <a:xfrm>
            <a:off x="86359" y="1238249"/>
            <a:ext cx="4373564" cy="560864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a:solidFill>
                  <a:srgbClr val="000000"/>
                </a:solidFill>
              </a:rPr>
              <a:t>Digestive system has two anatomical subdivisions</a:t>
            </a:r>
            <a:endParaRPr/>
          </a:p>
          <a:p>
            <a:pPr indent="-190500" lvl="0" marL="342900" rtl="0" algn="l">
              <a:lnSpc>
                <a:spcPct val="90000"/>
              </a:lnSpc>
              <a:spcBef>
                <a:spcPts val="700"/>
              </a:spcBef>
              <a:spcAft>
                <a:spcPts val="0"/>
              </a:spcAft>
              <a:buClr>
                <a:srgbClr val="000000"/>
              </a:buClr>
              <a:buSzPts val="2400"/>
              <a:buFont typeface="Arial"/>
              <a:buNone/>
            </a:pPr>
            <a:r>
              <a:t/>
            </a:r>
            <a:endParaRPr b="1">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digestive tract </a:t>
            </a:r>
            <a:r>
              <a:rPr b="0" lang="en-US"/>
              <a:t>(alimentary canal)</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mouth, pharynx, esophagus, stomach, small intestine, and large intestine</a:t>
            </a:r>
            <a:endParaRPr sz="1200"/>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accessory organs</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teeth, tongue, salivary glands, liver, gallbladder, and pancreas</a:t>
            </a:r>
            <a:endParaRPr/>
          </a:p>
        </p:txBody>
      </p:sp>
      <p:sp>
        <p:nvSpPr>
          <p:cNvPr id="171" name="Google Shape;171;p12"/>
          <p:cNvSpPr txBox="1"/>
          <p:nvPr/>
        </p:nvSpPr>
        <p:spPr>
          <a:xfrm>
            <a:off x="5981700" y="6383338"/>
            <a:ext cx="1608138"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a:t>
            </a:r>
            <a:endParaRPr/>
          </a:p>
        </p:txBody>
      </p:sp>
      <p:pic>
        <p:nvPicPr>
          <p:cNvPr descr="sal25693_25_01" id="172" name="Google Shape;172;p12"/>
          <p:cNvPicPr preferRelativeResize="0"/>
          <p:nvPr/>
        </p:nvPicPr>
        <p:blipFill rotWithShape="1">
          <a:blip r:embed="rId3">
            <a:alphaModFix/>
          </a:blip>
          <a:srcRect b="0" l="0" r="0" t="0"/>
          <a:stretch/>
        </p:blipFill>
        <p:spPr>
          <a:xfrm>
            <a:off x="5487987" y="1316037"/>
            <a:ext cx="2644777" cy="5062538"/>
          </a:xfrm>
          <a:prstGeom prst="rect">
            <a:avLst/>
          </a:prstGeom>
          <a:noFill/>
          <a:ln>
            <a:noFill/>
          </a:ln>
        </p:spPr>
      </p:pic>
      <p:sp>
        <p:nvSpPr>
          <p:cNvPr id="173" name="Google Shape;173;p12"/>
          <p:cNvSpPr txBox="1"/>
          <p:nvPr/>
        </p:nvSpPr>
        <p:spPr>
          <a:xfrm>
            <a:off x="5000624" y="4705350"/>
            <a:ext cx="729755"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Small intestine</a:t>
            </a:r>
            <a:endParaRPr/>
          </a:p>
        </p:txBody>
      </p:sp>
      <p:cxnSp>
        <p:nvCxnSpPr>
          <p:cNvPr id="174" name="Google Shape;174;p12"/>
          <p:cNvCxnSpPr/>
          <p:nvPr/>
        </p:nvCxnSpPr>
        <p:spPr>
          <a:xfrm>
            <a:off x="5775323" y="4764087"/>
            <a:ext cx="561977" cy="1590"/>
          </a:xfrm>
          <a:prstGeom prst="straightConnector1">
            <a:avLst/>
          </a:prstGeom>
          <a:noFill/>
          <a:ln cap="flat" cmpd="sng" w="14275">
            <a:solidFill>
              <a:srgbClr val="FFFFFF"/>
            </a:solidFill>
            <a:prstDash val="solid"/>
            <a:round/>
            <a:headEnd len="sm" w="sm" type="none"/>
            <a:tailEnd len="sm" w="sm" type="none"/>
          </a:ln>
        </p:spPr>
      </p:cxnSp>
      <p:cxnSp>
        <p:nvCxnSpPr>
          <p:cNvPr id="175" name="Google Shape;175;p12"/>
          <p:cNvCxnSpPr/>
          <p:nvPr/>
        </p:nvCxnSpPr>
        <p:spPr>
          <a:xfrm>
            <a:off x="5605462" y="4471987"/>
            <a:ext cx="639764" cy="2"/>
          </a:xfrm>
          <a:prstGeom prst="straightConnector1">
            <a:avLst/>
          </a:prstGeom>
          <a:noFill/>
          <a:ln cap="flat" cmpd="sng" w="14275">
            <a:solidFill>
              <a:srgbClr val="FFFFFF"/>
            </a:solidFill>
            <a:prstDash val="solid"/>
            <a:round/>
            <a:headEnd len="sm" w="sm" type="none"/>
            <a:tailEnd len="sm" w="sm" type="none"/>
          </a:ln>
        </p:spPr>
      </p:cxnSp>
      <p:cxnSp>
        <p:nvCxnSpPr>
          <p:cNvPr id="176" name="Google Shape;176;p12"/>
          <p:cNvCxnSpPr/>
          <p:nvPr/>
        </p:nvCxnSpPr>
        <p:spPr>
          <a:xfrm flipH="1">
            <a:off x="5541963" y="5272087"/>
            <a:ext cx="900114" cy="3177"/>
          </a:xfrm>
          <a:prstGeom prst="straightConnector1">
            <a:avLst/>
          </a:prstGeom>
          <a:noFill/>
          <a:ln cap="flat" cmpd="sng" w="14275">
            <a:solidFill>
              <a:srgbClr val="FFFFFF"/>
            </a:solidFill>
            <a:prstDash val="solid"/>
            <a:round/>
            <a:headEnd len="sm" w="sm" type="none"/>
            <a:tailEnd len="sm" w="sm" type="none"/>
          </a:ln>
        </p:spPr>
      </p:cxnSp>
      <p:cxnSp>
        <p:nvCxnSpPr>
          <p:cNvPr id="177" name="Google Shape;177;p12"/>
          <p:cNvCxnSpPr/>
          <p:nvPr/>
        </p:nvCxnSpPr>
        <p:spPr>
          <a:xfrm flipH="1">
            <a:off x="5470524" y="5127625"/>
            <a:ext cx="709615" cy="1589"/>
          </a:xfrm>
          <a:prstGeom prst="straightConnector1">
            <a:avLst/>
          </a:prstGeom>
          <a:noFill/>
          <a:ln cap="flat" cmpd="sng" w="14275">
            <a:solidFill>
              <a:srgbClr val="FFFFFF"/>
            </a:solidFill>
            <a:prstDash val="solid"/>
            <a:round/>
            <a:headEnd len="sm" w="sm" type="none"/>
            <a:tailEnd len="sm" w="sm" type="none"/>
          </a:ln>
        </p:spPr>
      </p:cxnSp>
      <p:cxnSp>
        <p:nvCxnSpPr>
          <p:cNvPr id="178" name="Google Shape;178;p12"/>
          <p:cNvCxnSpPr/>
          <p:nvPr/>
        </p:nvCxnSpPr>
        <p:spPr>
          <a:xfrm>
            <a:off x="7356474" y="4567237"/>
            <a:ext cx="325440" cy="2"/>
          </a:xfrm>
          <a:prstGeom prst="straightConnector1">
            <a:avLst/>
          </a:prstGeom>
          <a:noFill/>
          <a:ln cap="flat" cmpd="sng" w="14275">
            <a:solidFill>
              <a:srgbClr val="FFFFFF"/>
            </a:solidFill>
            <a:prstDash val="solid"/>
            <a:round/>
            <a:headEnd len="sm" w="sm" type="none"/>
            <a:tailEnd len="sm" w="sm" type="none"/>
          </a:ln>
        </p:spPr>
      </p:cxnSp>
      <p:cxnSp>
        <p:nvCxnSpPr>
          <p:cNvPr id="179" name="Google Shape;179;p12"/>
          <p:cNvCxnSpPr/>
          <p:nvPr/>
        </p:nvCxnSpPr>
        <p:spPr>
          <a:xfrm>
            <a:off x="5378448" y="3687762"/>
            <a:ext cx="860427" cy="1590"/>
          </a:xfrm>
          <a:prstGeom prst="straightConnector1">
            <a:avLst/>
          </a:prstGeom>
          <a:noFill/>
          <a:ln cap="flat" cmpd="sng" w="14275">
            <a:solidFill>
              <a:srgbClr val="FFFFFF"/>
            </a:solidFill>
            <a:prstDash val="solid"/>
            <a:round/>
            <a:headEnd len="sm" w="sm" type="none"/>
            <a:tailEnd len="sm" w="sm" type="none"/>
          </a:ln>
        </p:spPr>
      </p:cxnSp>
      <p:cxnSp>
        <p:nvCxnSpPr>
          <p:cNvPr id="180" name="Google Shape;180;p12"/>
          <p:cNvCxnSpPr/>
          <p:nvPr/>
        </p:nvCxnSpPr>
        <p:spPr>
          <a:xfrm>
            <a:off x="5648324" y="4044950"/>
            <a:ext cx="790578" cy="1589"/>
          </a:xfrm>
          <a:prstGeom prst="straightConnector1">
            <a:avLst/>
          </a:prstGeom>
          <a:noFill/>
          <a:ln cap="flat" cmpd="sng" w="14275">
            <a:solidFill>
              <a:srgbClr val="FFFFFF"/>
            </a:solidFill>
            <a:prstDash val="solid"/>
            <a:round/>
            <a:headEnd len="sm" w="sm" type="none"/>
            <a:tailEnd len="sm" w="sm" type="none"/>
          </a:ln>
        </p:spPr>
      </p:cxnSp>
      <p:sp>
        <p:nvSpPr>
          <p:cNvPr id="181" name="Google Shape;181;p12"/>
          <p:cNvSpPr/>
          <p:nvPr/>
        </p:nvSpPr>
        <p:spPr>
          <a:xfrm>
            <a:off x="5541962" y="3970337"/>
            <a:ext cx="1135064" cy="296864"/>
          </a:xfrm>
          <a:custGeom>
            <a:rect b="b" l="l" r="r" t="t"/>
            <a:pathLst>
              <a:path extrusionOk="0" h="21600" w="21600">
                <a:moveTo>
                  <a:pt x="0" y="21410"/>
                </a:moveTo>
                <a:lnTo>
                  <a:pt x="12732" y="21600"/>
                </a:lnTo>
                <a:lnTo>
                  <a:pt x="2160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82" name="Google Shape;182;p12"/>
          <p:cNvCxnSpPr/>
          <p:nvPr/>
        </p:nvCxnSpPr>
        <p:spPr>
          <a:xfrm>
            <a:off x="6769099" y="5573712"/>
            <a:ext cx="1016002" cy="1590"/>
          </a:xfrm>
          <a:prstGeom prst="straightConnector1">
            <a:avLst/>
          </a:prstGeom>
          <a:noFill/>
          <a:ln cap="flat" cmpd="sng" w="14275">
            <a:solidFill>
              <a:srgbClr val="FFFFFF"/>
            </a:solidFill>
            <a:prstDash val="solid"/>
            <a:round/>
            <a:headEnd len="sm" w="sm" type="none"/>
            <a:tailEnd len="sm" w="sm" type="none"/>
          </a:ln>
        </p:spPr>
      </p:cxnSp>
      <p:cxnSp>
        <p:nvCxnSpPr>
          <p:cNvPr id="183" name="Google Shape;183;p12"/>
          <p:cNvCxnSpPr/>
          <p:nvPr/>
        </p:nvCxnSpPr>
        <p:spPr>
          <a:xfrm>
            <a:off x="6781800" y="5710237"/>
            <a:ext cx="1006476" cy="2"/>
          </a:xfrm>
          <a:prstGeom prst="straightConnector1">
            <a:avLst/>
          </a:prstGeom>
          <a:noFill/>
          <a:ln cap="flat" cmpd="sng" w="14275">
            <a:solidFill>
              <a:srgbClr val="FFFFFF"/>
            </a:solidFill>
            <a:prstDash val="solid"/>
            <a:round/>
            <a:headEnd len="sm" w="sm" type="none"/>
            <a:tailEnd len="sm" w="sm" type="none"/>
          </a:ln>
        </p:spPr>
      </p:cxnSp>
      <p:cxnSp>
        <p:nvCxnSpPr>
          <p:cNvPr id="184" name="Google Shape;184;p12"/>
          <p:cNvCxnSpPr/>
          <p:nvPr/>
        </p:nvCxnSpPr>
        <p:spPr>
          <a:xfrm>
            <a:off x="6761161" y="5818187"/>
            <a:ext cx="1023939" cy="2"/>
          </a:xfrm>
          <a:prstGeom prst="straightConnector1">
            <a:avLst/>
          </a:prstGeom>
          <a:noFill/>
          <a:ln cap="flat" cmpd="sng" w="14275">
            <a:solidFill>
              <a:srgbClr val="FFFFFF"/>
            </a:solidFill>
            <a:prstDash val="solid"/>
            <a:round/>
            <a:headEnd len="sm" w="sm" type="none"/>
            <a:tailEnd len="sm" w="sm" type="none"/>
          </a:ln>
        </p:spPr>
      </p:cxnSp>
      <p:sp>
        <p:nvSpPr>
          <p:cNvPr id="185" name="Google Shape;185;p12"/>
          <p:cNvSpPr/>
          <p:nvPr/>
        </p:nvSpPr>
        <p:spPr>
          <a:xfrm>
            <a:off x="5783262" y="2020886"/>
            <a:ext cx="587377" cy="228602"/>
          </a:xfrm>
          <a:custGeom>
            <a:rect b="b" l="l" r="r" t="t"/>
            <a:pathLst>
              <a:path extrusionOk="0" h="21600" w="21600">
                <a:moveTo>
                  <a:pt x="0" y="21600"/>
                </a:moveTo>
                <a:lnTo>
                  <a:pt x="8736" y="21600"/>
                </a:lnTo>
                <a:lnTo>
                  <a:pt x="2160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6" name="Google Shape;186;p12"/>
          <p:cNvSpPr/>
          <p:nvPr/>
        </p:nvSpPr>
        <p:spPr>
          <a:xfrm>
            <a:off x="5486399" y="1660525"/>
            <a:ext cx="776289" cy="174626"/>
          </a:xfrm>
          <a:custGeom>
            <a:rect b="b" l="l" r="r" t="t"/>
            <a:pathLst>
              <a:path extrusionOk="0" h="21600" w="21600">
                <a:moveTo>
                  <a:pt x="21600" y="21600"/>
                </a:moveTo>
                <a:lnTo>
                  <a:pt x="9785" y="0"/>
                </a:lnTo>
                <a:lnTo>
                  <a:pt x="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87" name="Google Shape;187;p12"/>
          <p:cNvCxnSpPr/>
          <p:nvPr/>
        </p:nvCxnSpPr>
        <p:spPr>
          <a:xfrm flipH="1">
            <a:off x="5419725" y="1855786"/>
            <a:ext cx="739777" cy="1590"/>
          </a:xfrm>
          <a:prstGeom prst="straightConnector1">
            <a:avLst/>
          </a:prstGeom>
          <a:noFill/>
          <a:ln cap="flat" cmpd="sng" w="14275">
            <a:solidFill>
              <a:srgbClr val="FFFFFF"/>
            </a:solidFill>
            <a:prstDash val="solid"/>
            <a:round/>
            <a:headEnd len="sm" w="sm" type="none"/>
            <a:tailEnd len="sm" w="sm" type="none"/>
          </a:ln>
        </p:spPr>
      </p:cxnSp>
      <p:sp>
        <p:nvSpPr>
          <p:cNvPr id="188" name="Google Shape;188;p12"/>
          <p:cNvSpPr/>
          <p:nvPr/>
        </p:nvSpPr>
        <p:spPr>
          <a:xfrm>
            <a:off x="5614987" y="1468437"/>
            <a:ext cx="701677" cy="327027"/>
          </a:xfrm>
          <a:custGeom>
            <a:rect b="b" l="l" r="r" t="t"/>
            <a:pathLst>
              <a:path extrusionOk="0" h="21600" w="21600">
                <a:moveTo>
                  <a:pt x="21600" y="21600"/>
                </a:moveTo>
                <a:lnTo>
                  <a:pt x="6853" y="0"/>
                </a:lnTo>
                <a:lnTo>
                  <a:pt x="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89" name="Google Shape;189;p12"/>
          <p:cNvCxnSpPr/>
          <p:nvPr/>
        </p:nvCxnSpPr>
        <p:spPr>
          <a:xfrm>
            <a:off x="6591299" y="1644649"/>
            <a:ext cx="1093790" cy="1590"/>
          </a:xfrm>
          <a:prstGeom prst="straightConnector1">
            <a:avLst/>
          </a:prstGeom>
          <a:noFill/>
          <a:ln cap="flat" cmpd="sng" w="14275">
            <a:solidFill>
              <a:srgbClr val="FFFFFF"/>
            </a:solidFill>
            <a:prstDash val="solid"/>
            <a:round/>
            <a:headEnd len="sm" w="sm" type="none"/>
            <a:tailEnd len="sm" w="sm" type="none"/>
          </a:ln>
        </p:spPr>
      </p:cxnSp>
      <p:sp>
        <p:nvSpPr>
          <p:cNvPr id="190" name="Google Shape;190;p12"/>
          <p:cNvSpPr/>
          <p:nvPr/>
        </p:nvSpPr>
        <p:spPr>
          <a:xfrm>
            <a:off x="6600824" y="1895474"/>
            <a:ext cx="1085851" cy="93665"/>
          </a:xfrm>
          <a:custGeom>
            <a:rect b="b" l="l" r="r" t="t"/>
            <a:pathLst>
              <a:path extrusionOk="0" h="21600" w="21600">
                <a:moveTo>
                  <a:pt x="0" y="0"/>
                </a:moveTo>
                <a:lnTo>
                  <a:pt x="17171" y="21600"/>
                </a:lnTo>
                <a:lnTo>
                  <a:pt x="21600" y="2160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91" name="Google Shape;191;p12"/>
          <p:cNvSpPr/>
          <p:nvPr/>
        </p:nvSpPr>
        <p:spPr>
          <a:xfrm>
            <a:off x="6723061" y="2371725"/>
            <a:ext cx="965202" cy="471488"/>
          </a:xfrm>
          <a:custGeom>
            <a:rect b="b" l="l" r="r" t="t"/>
            <a:pathLst>
              <a:path extrusionOk="0" h="21600" w="21600">
                <a:moveTo>
                  <a:pt x="0" y="21600"/>
                </a:moveTo>
                <a:lnTo>
                  <a:pt x="16680" y="0"/>
                </a:lnTo>
                <a:lnTo>
                  <a:pt x="2160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192" name="Google Shape;192;p12"/>
          <p:cNvCxnSpPr/>
          <p:nvPr/>
        </p:nvCxnSpPr>
        <p:spPr>
          <a:xfrm>
            <a:off x="5775323" y="4762498"/>
            <a:ext cx="561977" cy="1590"/>
          </a:xfrm>
          <a:prstGeom prst="straightConnector1">
            <a:avLst/>
          </a:prstGeom>
          <a:noFill/>
          <a:ln cap="flat" cmpd="sng" w="9525">
            <a:solidFill>
              <a:srgbClr val="000000"/>
            </a:solidFill>
            <a:prstDash val="solid"/>
            <a:round/>
            <a:headEnd len="sm" w="sm" type="none"/>
            <a:tailEnd len="sm" w="sm" type="none"/>
          </a:ln>
        </p:spPr>
      </p:cxnSp>
      <p:cxnSp>
        <p:nvCxnSpPr>
          <p:cNvPr id="193" name="Google Shape;193;p12"/>
          <p:cNvCxnSpPr/>
          <p:nvPr/>
        </p:nvCxnSpPr>
        <p:spPr>
          <a:xfrm>
            <a:off x="5605462" y="4468812"/>
            <a:ext cx="639764" cy="1590"/>
          </a:xfrm>
          <a:prstGeom prst="straightConnector1">
            <a:avLst/>
          </a:prstGeom>
          <a:noFill/>
          <a:ln cap="flat" cmpd="sng" w="9525">
            <a:solidFill>
              <a:srgbClr val="000000"/>
            </a:solidFill>
            <a:prstDash val="solid"/>
            <a:round/>
            <a:headEnd len="sm" w="sm" type="none"/>
            <a:tailEnd len="sm" w="sm" type="none"/>
          </a:ln>
        </p:spPr>
      </p:cxnSp>
      <p:sp>
        <p:nvSpPr>
          <p:cNvPr id="194" name="Google Shape;194;p12"/>
          <p:cNvSpPr txBox="1"/>
          <p:nvPr/>
        </p:nvSpPr>
        <p:spPr>
          <a:xfrm>
            <a:off x="5032374" y="5072062"/>
            <a:ext cx="35148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Cecum</a:t>
            </a:r>
            <a:endParaRPr/>
          </a:p>
        </p:txBody>
      </p:sp>
      <p:cxnSp>
        <p:nvCxnSpPr>
          <p:cNvPr id="195" name="Google Shape;195;p12"/>
          <p:cNvCxnSpPr/>
          <p:nvPr/>
        </p:nvCxnSpPr>
        <p:spPr>
          <a:xfrm flipH="1">
            <a:off x="5541962" y="5267325"/>
            <a:ext cx="900114" cy="1589"/>
          </a:xfrm>
          <a:prstGeom prst="straightConnector1">
            <a:avLst/>
          </a:prstGeom>
          <a:noFill/>
          <a:ln cap="flat" cmpd="sng" w="9525">
            <a:solidFill>
              <a:srgbClr val="000000"/>
            </a:solidFill>
            <a:prstDash val="solid"/>
            <a:round/>
            <a:headEnd len="sm" w="sm" type="none"/>
            <a:tailEnd len="sm" w="sm" type="none"/>
          </a:ln>
        </p:spPr>
      </p:cxnSp>
      <p:sp>
        <p:nvSpPr>
          <p:cNvPr id="196" name="Google Shape;196;p12"/>
          <p:cNvSpPr txBox="1"/>
          <p:nvPr/>
        </p:nvSpPr>
        <p:spPr>
          <a:xfrm>
            <a:off x="5018087" y="5208587"/>
            <a:ext cx="47555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Appendix</a:t>
            </a:r>
            <a:endParaRPr/>
          </a:p>
        </p:txBody>
      </p:sp>
      <p:cxnSp>
        <p:nvCxnSpPr>
          <p:cNvPr id="197" name="Google Shape;197;p12"/>
          <p:cNvCxnSpPr/>
          <p:nvPr/>
        </p:nvCxnSpPr>
        <p:spPr>
          <a:xfrm flipH="1">
            <a:off x="5470524" y="5124450"/>
            <a:ext cx="709615" cy="1589"/>
          </a:xfrm>
          <a:prstGeom prst="straightConnector1">
            <a:avLst/>
          </a:prstGeom>
          <a:noFill/>
          <a:ln cap="flat" cmpd="sng" w="9525">
            <a:solidFill>
              <a:srgbClr val="000000"/>
            </a:solidFill>
            <a:prstDash val="solid"/>
            <a:round/>
            <a:headEnd len="sm" w="sm" type="none"/>
            <a:tailEnd len="sm" w="sm" type="none"/>
          </a:ln>
        </p:spPr>
      </p:cxnSp>
      <p:cxnSp>
        <p:nvCxnSpPr>
          <p:cNvPr id="198" name="Google Shape;198;p12"/>
          <p:cNvCxnSpPr/>
          <p:nvPr/>
        </p:nvCxnSpPr>
        <p:spPr>
          <a:xfrm>
            <a:off x="7356474" y="4565650"/>
            <a:ext cx="325440" cy="1589"/>
          </a:xfrm>
          <a:prstGeom prst="straightConnector1">
            <a:avLst/>
          </a:prstGeom>
          <a:noFill/>
          <a:ln cap="flat" cmpd="sng" w="9525">
            <a:solidFill>
              <a:srgbClr val="000000"/>
            </a:solidFill>
            <a:prstDash val="solid"/>
            <a:round/>
            <a:headEnd len="sm" w="sm" type="none"/>
            <a:tailEnd len="sm" w="sm" type="none"/>
          </a:ln>
        </p:spPr>
      </p:cxnSp>
      <p:cxnSp>
        <p:nvCxnSpPr>
          <p:cNvPr id="199" name="Google Shape;199;p12"/>
          <p:cNvCxnSpPr/>
          <p:nvPr/>
        </p:nvCxnSpPr>
        <p:spPr>
          <a:xfrm>
            <a:off x="6791324" y="4129087"/>
            <a:ext cx="890589" cy="1590"/>
          </a:xfrm>
          <a:prstGeom prst="straightConnector1">
            <a:avLst/>
          </a:prstGeom>
          <a:noFill/>
          <a:ln cap="flat" cmpd="sng" w="14275">
            <a:solidFill>
              <a:srgbClr val="FFFFFF"/>
            </a:solidFill>
            <a:prstDash val="solid"/>
            <a:round/>
            <a:headEnd len="sm" w="sm" type="none"/>
            <a:tailEnd len="sm" w="sm" type="none"/>
          </a:ln>
        </p:spPr>
      </p:cxnSp>
      <p:cxnSp>
        <p:nvCxnSpPr>
          <p:cNvPr id="200" name="Google Shape;200;p12"/>
          <p:cNvCxnSpPr/>
          <p:nvPr/>
        </p:nvCxnSpPr>
        <p:spPr>
          <a:xfrm>
            <a:off x="6791324" y="4127498"/>
            <a:ext cx="890589" cy="1590"/>
          </a:xfrm>
          <a:prstGeom prst="straightConnector1">
            <a:avLst/>
          </a:prstGeom>
          <a:noFill/>
          <a:ln cap="flat" cmpd="sng" w="9525">
            <a:solidFill>
              <a:srgbClr val="000000"/>
            </a:solidFill>
            <a:prstDash val="solid"/>
            <a:round/>
            <a:headEnd len="sm" w="sm" type="none"/>
            <a:tailEnd len="sm" w="sm" type="none"/>
          </a:ln>
        </p:spPr>
      </p:cxnSp>
      <p:cxnSp>
        <p:nvCxnSpPr>
          <p:cNvPr id="201" name="Google Shape;201;p12"/>
          <p:cNvCxnSpPr/>
          <p:nvPr/>
        </p:nvCxnSpPr>
        <p:spPr>
          <a:xfrm>
            <a:off x="7111999" y="5308600"/>
            <a:ext cx="676278" cy="1589"/>
          </a:xfrm>
          <a:prstGeom prst="straightConnector1">
            <a:avLst/>
          </a:prstGeom>
          <a:noFill/>
          <a:ln cap="flat" cmpd="sng" w="14275">
            <a:solidFill>
              <a:srgbClr val="FFFFFF"/>
            </a:solidFill>
            <a:prstDash val="solid"/>
            <a:round/>
            <a:headEnd len="sm" w="sm" type="none"/>
            <a:tailEnd len="sm" w="sm" type="none"/>
          </a:ln>
        </p:spPr>
      </p:cxnSp>
      <p:cxnSp>
        <p:nvCxnSpPr>
          <p:cNvPr id="202" name="Google Shape;202;p12"/>
          <p:cNvCxnSpPr/>
          <p:nvPr/>
        </p:nvCxnSpPr>
        <p:spPr>
          <a:xfrm>
            <a:off x="7111999" y="5305425"/>
            <a:ext cx="676278" cy="1589"/>
          </a:xfrm>
          <a:prstGeom prst="straightConnector1">
            <a:avLst/>
          </a:prstGeom>
          <a:noFill/>
          <a:ln cap="flat" cmpd="sng" w="9525">
            <a:solidFill>
              <a:srgbClr val="000000"/>
            </a:solidFill>
            <a:prstDash val="solid"/>
            <a:round/>
            <a:headEnd len="sm" w="sm" type="none"/>
            <a:tailEnd len="sm" w="sm" type="none"/>
          </a:ln>
        </p:spPr>
      </p:cxnSp>
      <p:sp>
        <p:nvSpPr>
          <p:cNvPr id="203" name="Google Shape;203;p12"/>
          <p:cNvSpPr txBox="1"/>
          <p:nvPr/>
        </p:nvSpPr>
        <p:spPr>
          <a:xfrm>
            <a:off x="5048249" y="3625850"/>
            <a:ext cx="25553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Liver</a:t>
            </a:r>
            <a:endParaRPr/>
          </a:p>
        </p:txBody>
      </p:sp>
      <p:cxnSp>
        <p:nvCxnSpPr>
          <p:cNvPr id="204" name="Google Shape;204;p12"/>
          <p:cNvCxnSpPr/>
          <p:nvPr/>
        </p:nvCxnSpPr>
        <p:spPr>
          <a:xfrm>
            <a:off x="5378448" y="3684587"/>
            <a:ext cx="860427" cy="1590"/>
          </a:xfrm>
          <a:prstGeom prst="straightConnector1">
            <a:avLst/>
          </a:prstGeom>
          <a:noFill/>
          <a:ln cap="flat" cmpd="sng" w="9525">
            <a:solidFill>
              <a:srgbClr val="000000"/>
            </a:solidFill>
            <a:prstDash val="solid"/>
            <a:round/>
            <a:headEnd len="sm" w="sm" type="none"/>
            <a:tailEnd len="sm" w="sm" type="none"/>
          </a:ln>
        </p:spPr>
      </p:cxnSp>
      <p:sp>
        <p:nvSpPr>
          <p:cNvPr id="205" name="Google Shape;205;p12"/>
          <p:cNvSpPr txBox="1"/>
          <p:nvPr/>
        </p:nvSpPr>
        <p:spPr>
          <a:xfrm>
            <a:off x="5018087" y="3983037"/>
            <a:ext cx="57164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Gallbladder</a:t>
            </a:r>
            <a:endParaRPr/>
          </a:p>
        </p:txBody>
      </p:sp>
      <p:cxnSp>
        <p:nvCxnSpPr>
          <p:cNvPr id="206" name="Google Shape;206;p12"/>
          <p:cNvCxnSpPr/>
          <p:nvPr/>
        </p:nvCxnSpPr>
        <p:spPr>
          <a:xfrm>
            <a:off x="5648324" y="4041775"/>
            <a:ext cx="790578" cy="1589"/>
          </a:xfrm>
          <a:prstGeom prst="straightConnector1">
            <a:avLst/>
          </a:prstGeom>
          <a:noFill/>
          <a:ln cap="flat" cmpd="sng" w="9525">
            <a:solidFill>
              <a:srgbClr val="000000"/>
            </a:solidFill>
            <a:prstDash val="solid"/>
            <a:round/>
            <a:headEnd len="sm" w="sm" type="none"/>
            <a:tailEnd len="sm" w="sm" type="none"/>
          </a:ln>
        </p:spPr>
      </p:cxnSp>
      <p:sp>
        <p:nvSpPr>
          <p:cNvPr id="207" name="Google Shape;207;p12"/>
          <p:cNvSpPr txBox="1"/>
          <p:nvPr/>
        </p:nvSpPr>
        <p:spPr>
          <a:xfrm>
            <a:off x="5026024" y="3240086"/>
            <a:ext cx="54337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Diaphragm</a:t>
            </a:r>
            <a:endParaRPr/>
          </a:p>
        </p:txBody>
      </p:sp>
      <p:sp>
        <p:nvSpPr>
          <p:cNvPr id="208" name="Google Shape;208;p12"/>
          <p:cNvSpPr/>
          <p:nvPr/>
        </p:nvSpPr>
        <p:spPr>
          <a:xfrm>
            <a:off x="5629274" y="3302000"/>
            <a:ext cx="752477" cy="195263"/>
          </a:xfrm>
          <a:custGeom>
            <a:rect b="b" l="l" r="r" t="t"/>
            <a:pathLst>
              <a:path extrusionOk="0" h="21600" w="21600">
                <a:moveTo>
                  <a:pt x="0" y="0"/>
                </a:moveTo>
                <a:lnTo>
                  <a:pt x="17639" y="0"/>
                </a:lnTo>
                <a:lnTo>
                  <a:pt x="21600" y="2160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09" name="Google Shape;209;p12"/>
          <p:cNvSpPr/>
          <p:nvPr/>
        </p:nvSpPr>
        <p:spPr>
          <a:xfrm>
            <a:off x="5629274" y="3298825"/>
            <a:ext cx="755651" cy="195263"/>
          </a:xfrm>
          <a:custGeom>
            <a:rect b="b" l="l" r="r" t="t"/>
            <a:pathLst>
              <a:path extrusionOk="0" h="21600" w="21600">
                <a:moveTo>
                  <a:pt x="0" y="0"/>
                </a:moveTo>
                <a:lnTo>
                  <a:pt x="17652"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0" name="Google Shape;210;p12"/>
          <p:cNvSpPr txBox="1"/>
          <p:nvPr/>
        </p:nvSpPr>
        <p:spPr>
          <a:xfrm>
            <a:off x="7870824" y="5532437"/>
            <a:ext cx="38531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Rectum</a:t>
            </a:r>
            <a:endParaRPr/>
          </a:p>
        </p:txBody>
      </p:sp>
      <p:sp>
        <p:nvSpPr>
          <p:cNvPr id="211" name="Google Shape;211;p12"/>
          <p:cNvSpPr txBox="1"/>
          <p:nvPr/>
        </p:nvSpPr>
        <p:spPr>
          <a:xfrm>
            <a:off x="7870824" y="5653087"/>
            <a:ext cx="5209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Anal canal</a:t>
            </a:r>
            <a:endParaRPr/>
          </a:p>
        </p:txBody>
      </p:sp>
      <p:sp>
        <p:nvSpPr>
          <p:cNvPr id="212" name="Google Shape;212;p12"/>
          <p:cNvSpPr txBox="1"/>
          <p:nvPr/>
        </p:nvSpPr>
        <p:spPr>
          <a:xfrm>
            <a:off x="7762875" y="3817937"/>
            <a:ext cx="46459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Pancreas</a:t>
            </a:r>
            <a:endParaRPr/>
          </a:p>
        </p:txBody>
      </p:sp>
      <p:sp>
        <p:nvSpPr>
          <p:cNvPr id="213" name="Google Shape;213;p12"/>
          <p:cNvSpPr txBox="1"/>
          <p:nvPr/>
        </p:nvSpPr>
        <p:spPr>
          <a:xfrm>
            <a:off x="5045074" y="4208462"/>
            <a:ext cx="44172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Bile duct</a:t>
            </a:r>
            <a:endParaRPr/>
          </a:p>
        </p:txBody>
      </p:sp>
      <p:sp>
        <p:nvSpPr>
          <p:cNvPr id="214" name="Google Shape;214;p12"/>
          <p:cNvSpPr/>
          <p:nvPr/>
        </p:nvSpPr>
        <p:spPr>
          <a:xfrm>
            <a:off x="5541962" y="3968750"/>
            <a:ext cx="1135064" cy="295276"/>
          </a:xfrm>
          <a:custGeom>
            <a:rect b="b" l="l" r="r" t="t"/>
            <a:pathLst>
              <a:path extrusionOk="0" h="21600" w="21600">
                <a:moveTo>
                  <a:pt x="0" y="21410"/>
                </a:moveTo>
                <a:lnTo>
                  <a:pt x="12732"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5" name="Google Shape;215;p12"/>
          <p:cNvSpPr/>
          <p:nvPr/>
        </p:nvSpPr>
        <p:spPr>
          <a:xfrm>
            <a:off x="7327899" y="3790949"/>
            <a:ext cx="357190" cy="84140"/>
          </a:xfrm>
          <a:custGeom>
            <a:rect b="b" l="l" r="r" t="t"/>
            <a:pathLst>
              <a:path extrusionOk="0" h="21600" w="21600">
                <a:moveTo>
                  <a:pt x="0" y="0"/>
                </a:moveTo>
                <a:lnTo>
                  <a:pt x="16634" y="21600"/>
                </a:lnTo>
                <a:lnTo>
                  <a:pt x="21600" y="2160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6" name="Google Shape;216;p12"/>
          <p:cNvSpPr/>
          <p:nvPr/>
        </p:nvSpPr>
        <p:spPr>
          <a:xfrm>
            <a:off x="7327899" y="3787775"/>
            <a:ext cx="357190" cy="80964"/>
          </a:xfrm>
          <a:custGeom>
            <a:rect b="b" l="l" r="r" t="t"/>
            <a:pathLst>
              <a:path extrusionOk="0" h="21600" w="21600">
                <a:moveTo>
                  <a:pt x="0" y="0"/>
                </a:moveTo>
                <a:lnTo>
                  <a:pt x="16634" y="2160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217" name="Google Shape;217;p12"/>
          <p:cNvCxnSpPr/>
          <p:nvPr/>
        </p:nvCxnSpPr>
        <p:spPr>
          <a:xfrm>
            <a:off x="6769099" y="5570537"/>
            <a:ext cx="1016002" cy="1590"/>
          </a:xfrm>
          <a:prstGeom prst="straightConnector1">
            <a:avLst/>
          </a:prstGeom>
          <a:noFill/>
          <a:ln cap="flat" cmpd="sng" w="9525">
            <a:solidFill>
              <a:srgbClr val="000000"/>
            </a:solidFill>
            <a:prstDash val="solid"/>
            <a:round/>
            <a:headEnd len="sm" w="sm" type="none"/>
            <a:tailEnd len="sm" w="sm" type="none"/>
          </a:ln>
        </p:spPr>
      </p:cxnSp>
      <p:cxnSp>
        <p:nvCxnSpPr>
          <p:cNvPr id="218" name="Google Shape;218;p12"/>
          <p:cNvCxnSpPr/>
          <p:nvPr/>
        </p:nvCxnSpPr>
        <p:spPr>
          <a:xfrm>
            <a:off x="6781799" y="5707062"/>
            <a:ext cx="1006477" cy="1589"/>
          </a:xfrm>
          <a:prstGeom prst="straightConnector1">
            <a:avLst/>
          </a:prstGeom>
          <a:noFill/>
          <a:ln cap="flat" cmpd="sng" w="9525">
            <a:solidFill>
              <a:srgbClr val="000000"/>
            </a:solidFill>
            <a:prstDash val="solid"/>
            <a:round/>
            <a:headEnd len="sm" w="sm" type="none"/>
            <a:tailEnd len="sm" w="sm" type="none"/>
          </a:ln>
        </p:spPr>
      </p:cxnSp>
      <p:cxnSp>
        <p:nvCxnSpPr>
          <p:cNvPr id="219" name="Google Shape;219;p12"/>
          <p:cNvCxnSpPr/>
          <p:nvPr/>
        </p:nvCxnSpPr>
        <p:spPr>
          <a:xfrm>
            <a:off x="6761161" y="5815012"/>
            <a:ext cx="1023939" cy="1590"/>
          </a:xfrm>
          <a:prstGeom prst="straightConnector1">
            <a:avLst/>
          </a:prstGeom>
          <a:noFill/>
          <a:ln cap="flat" cmpd="sng" w="9525">
            <a:solidFill>
              <a:srgbClr val="000000"/>
            </a:solidFill>
            <a:prstDash val="solid"/>
            <a:round/>
            <a:headEnd len="sm" w="sm" type="none"/>
            <a:tailEnd len="sm" w="sm" type="none"/>
          </a:ln>
        </p:spPr>
      </p:cxnSp>
      <p:sp>
        <p:nvSpPr>
          <p:cNvPr id="220" name="Google Shape;220;p12"/>
          <p:cNvSpPr txBox="1"/>
          <p:nvPr/>
        </p:nvSpPr>
        <p:spPr>
          <a:xfrm>
            <a:off x="7870825" y="5759450"/>
            <a:ext cx="2667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Anus</a:t>
            </a:r>
            <a:endParaRPr/>
          </a:p>
        </p:txBody>
      </p:sp>
      <p:cxnSp>
        <p:nvCxnSpPr>
          <p:cNvPr id="221" name="Google Shape;221;p12"/>
          <p:cNvCxnSpPr/>
          <p:nvPr/>
        </p:nvCxnSpPr>
        <p:spPr>
          <a:xfrm>
            <a:off x="7097711" y="3748087"/>
            <a:ext cx="595315" cy="2"/>
          </a:xfrm>
          <a:prstGeom prst="straightConnector1">
            <a:avLst/>
          </a:prstGeom>
          <a:noFill/>
          <a:ln cap="flat" cmpd="sng" w="14275">
            <a:solidFill>
              <a:srgbClr val="FFFFFF"/>
            </a:solidFill>
            <a:prstDash val="solid"/>
            <a:round/>
            <a:headEnd len="sm" w="sm" type="none"/>
            <a:tailEnd len="sm" w="sm" type="none"/>
          </a:ln>
        </p:spPr>
      </p:cxnSp>
      <p:cxnSp>
        <p:nvCxnSpPr>
          <p:cNvPr id="222" name="Google Shape;222;p12"/>
          <p:cNvCxnSpPr/>
          <p:nvPr/>
        </p:nvCxnSpPr>
        <p:spPr>
          <a:xfrm>
            <a:off x="7097711" y="3746498"/>
            <a:ext cx="595315" cy="1590"/>
          </a:xfrm>
          <a:prstGeom prst="straightConnector1">
            <a:avLst/>
          </a:prstGeom>
          <a:noFill/>
          <a:ln cap="flat" cmpd="sng" w="9525">
            <a:solidFill>
              <a:srgbClr val="000000"/>
            </a:solidFill>
            <a:prstDash val="solid"/>
            <a:round/>
            <a:headEnd len="sm" w="sm" type="none"/>
            <a:tailEnd len="sm" w="sm" type="none"/>
          </a:ln>
        </p:spPr>
      </p:cxnSp>
      <p:sp>
        <p:nvSpPr>
          <p:cNvPr id="223" name="Google Shape;223;p12"/>
          <p:cNvSpPr txBox="1"/>
          <p:nvPr/>
        </p:nvSpPr>
        <p:spPr>
          <a:xfrm>
            <a:off x="7762875" y="3689350"/>
            <a:ext cx="44177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Stomach</a:t>
            </a:r>
            <a:endParaRPr/>
          </a:p>
        </p:txBody>
      </p:sp>
      <p:sp>
        <p:nvSpPr>
          <p:cNvPr id="224" name="Google Shape;224;p12"/>
          <p:cNvSpPr txBox="1"/>
          <p:nvPr/>
        </p:nvSpPr>
        <p:spPr>
          <a:xfrm>
            <a:off x="7762874" y="2312986"/>
            <a:ext cx="56029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Esophagus</a:t>
            </a:r>
            <a:endParaRPr/>
          </a:p>
        </p:txBody>
      </p:sp>
      <p:sp>
        <p:nvSpPr>
          <p:cNvPr id="225" name="Google Shape;225;p12"/>
          <p:cNvSpPr txBox="1"/>
          <p:nvPr/>
        </p:nvSpPr>
        <p:spPr>
          <a:xfrm>
            <a:off x="7762875" y="1941511"/>
            <a:ext cx="41364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Pharynx</a:t>
            </a:r>
            <a:endParaRPr/>
          </a:p>
        </p:txBody>
      </p:sp>
      <p:sp>
        <p:nvSpPr>
          <p:cNvPr id="226" name="Google Shape;226;p12"/>
          <p:cNvSpPr txBox="1"/>
          <p:nvPr/>
        </p:nvSpPr>
        <p:spPr>
          <a:xfrm>
            <a:off x="7762875" y="1582737"/>
            <a:ext cx="362695"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Parotid</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gland</a:t>
            </a:r>
            <a:endParaRPr/>
          </a:p>
        </p:txBody>
      </p:sp>
      <p:sp>
        <p:nvSpPr>
          <p:cNvPr id="227" name="Google Shape;227;p12"/>
          <p:cNvSpPr txBox="1"/>
          <p:nvPr/>
        </p:nvSpPr>
        <p:spPr>
          <a:xfrm>
            <a:off x="5051425" y="1941511"/>
            <a:ext cx="83110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Sublingual gland</a:t>
            </a:r>
            <a:endParaRPr/>
          </a:p>
        </p:txBody>
      </p:sp>
      <p:sp>
        <p:nvSpPr>
          <p:cNvPr id="228" name="Google Shape;228;p12"/>
          <p:cNvSpPr txBox="1"/>
          <p:nvPr/>
        </p:nvSpPr>
        <p:spPr>
          <a:xfrm>
            <a:off x="5051424" y="1606550"/>
            <a:ext cx="37197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Tongue</a:t>
            </a:r>
            <a:endParaRPr/>
          </a:p>
        </p:txBody>
      </p:sp>
      <p:sp>
        <p:nvSpPr>
          <p:cNvPr id="229" name="Google Shape;229;p12"/>
          <p:cNvSpPr txBox="1"/>
          <p:nvPr/>
        </p:nvSpPr>
        <p:spPr>
          <a:xfrm>
            <a:off x="5051425" y="1797050"/>
            <a:ext cx="27612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Teeth</a:t>
            </a:r>
            <a:endParaRPr/>
          </a:p>
        </p:txBody>
      </p:sp>
      <p:sp>
        <p:nvSpPr>
          <p:cNvPr id="230" name="Google Shape;230;p12"/>
          <p:cNvSpPr txBox="1"/>
          <p:nvPr/>
        </p:nvSpPr>
        <p:spPr>
          <a:xfrm>
            <a:off x="5051425" y="1404937"/>
            <a:ext cx="53230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Oral cavity</a:t>
            </a:r>
            <a:endParaRPr/>
          </a:p>
        </p:txBody>
      </p:sp>
      <p:sp>
        <p:nvSpPr>
          <p:cNvPr id="231" name="Google Shape;231;p12"/>
          <p:cNvSpPr/>
          <p:nvPr/>
        </p:nvSpPr>
        <p:spPr>
          <a:xfrm>
            <a:off x="5826125" y="2014536"/>
            <a:ext cx="544514" cy="231777"/>
          </a:xfrm>
          <a:custGeom>
            <a:rect b="b" l="l" r="r" t="t"/>
            <a:pathLst>
              <a:path extrusionOk="0" h="21600" w="21600">
                <a:moveTo>
                  <a:pt x="0" y="21481"/>
                </a:moveTo>
                <a:lnTo>
                  <a:pt x="7721"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32" name="Google Shape;232;p12"/>
          <p:cNvSpPr/>
          <p:nvPr/>
        </p:nvSpPr>
        <p:spPr>
          <a:xfrm>
            <a:off x="5857875" y="1957386"/>
            <a:ext cx="430213" cy="42864"/>
          </a:xfrm>
          <a:custGeom>
            <a:rect b="b" l="l" r="r" t="t"/>
            <a:pathLst>
              <a:path extrusionOk="0" h="21600" w="21600">
                <a:moveTo>
                  <a:pt x="21600" y="0"/>
                </a:moveTo>
                <a:lnTo>
                  <a:pt x="8182" y="21600"/>
                </a:lnTo>
                <a:lnTo>
                  <a:pt x="0" y="2160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33" name="Google Shape;233;p12"/>
          <p:cNvSpPr/>
          <p:nvPr/>
        </p:nvSpPr>
        <p:spPr>
          <a:xfrm>
            <a:off x="5926137" y="1954211"/>
            <a:ext cx="361952" cy="41277"/>
          </a:xfrm>
          <a:custGeom>
            <a:rect b="b" l="l" r="r" t="t"/>
            <a:pathLst>
              <a:path extrusionOk="0" h="21600" w="21600">
                <a:moveTo>
                  <a:pt x="21600" y="0"/>
                </a:moveTo>
                <a:lnTo>
                  <a:pt x="5684" y="21600"/>
                </a:lnTo>
                <a:lnTo>
                  <a:pt x="0" y="20925"/>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34" name="Google Shape;234;p12"/>
          <p:cNvSpPr/>
          <p:nvPr/>
        </p:nvSpPr>
        <p:spPr>
          <a:xfrm>
            <a:off x="5486399" y="1658936"/>
            <a:ext cx="776289" cy="174627"/>
          </a:xfrm>
          <a:custGeom>
            <a:rect b="b" l="l" r="r" t="t"/>
            <a:pathLst>
              <a:path extrusionOk="0" h="21600" w="21600">
                <a:moveTo>
                  <a:pt x="21600" y="21600"/>
                </a:moveTo>
                <a:lnTo>
                  <a:pt x="9785"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235" name="Google Shape;235;p12"/>
          <p:cNvCxnSpPr/>
          <p:nvPr/>
        </p:nvCxnSpPr>
        <p:spPr>
          <a:xfrm rot="10800000">
            <a:off x="5343524" y="1852611"/>
            <a:ext cx="817564" cy="1589"/>
          </a:xfrm>
          <a:prstGeom prst="straightConnector1">
            <a:avLst/>
          </a:prstGeom>
          <a:solidFill>
            <a:srgbClr val="FFFFFF"/>
          </a:solidFill>
          <a:ln cap="flat" cmpd="sng" w="9525">
            <a:solidFill>
              <a:srgbClr val="000000"/>
            </a:solidFill>
            <a:prstDash val="solid"/>
            <a:round/>
            <a:headEnd len="sm" w="sm" type="none"/>
            <a:tailEnd len="sm" w="sm" type="none"/>
          </a:ln>
        </p:spPr>
      </p:cxnSp>
      <p:sp>
        <p:nvSpPr>
          <p:cNvPr id="236" name="Google Shape;236;p12"/>
          <p:cNvSpPr/>
          <p:nvPr/>
        </p:nvSpPr>
        <p:spPr>
          <a:xfrm>
            <a:off x="5614987" y="1463674"/>
            <a:ext cx="701677" cy="328615"/>
          </a:xfrm>
          <a:custGeom>
            <a:rect b="b" l="l" r="r" t="t"/>
            <a:pathLst>
              <a:path extrusionOk="0" h="21600" w="21600">
                <a:moveTo>
                  <a:pt x="21600" y="21600"/>
                </a:moveTo>
                <a:lnTo>
                  <a:pt x="6853"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237" name="Google Shape;237;p12"/>
          <p:cNvCxnSpPr/>
          <p:nvPr/>
        </p:nvCxnSpPr>
        <p:spPr>
          <a:xfrm>
            <a:off x="6591299" y="1639886"/>
            <a:ext cx="1093790" cy="1590"/>
          </a:xfrm>
          <a:prstGeom prst="straightConnector1">
            <a:avLst/>
          </a:prstGeom>
          <a:noFill/>
          <a:ln cap="flat" cmpd="sng" w="9525">
            <a:solidFill>
              <a:srgbClr val="000000"/>
            </a:solidFill>
            <a:prstDash val="solid"/>
            <a:round/>
            <a:headEnd len="sm" w="sm" type="none"/>
            <a:tailEnd len="sm" w="sm" type="none"/>
          </a:ln>
        </p:spPr>
      </p:cxnSp>
      <p:sp>
        <p:nvSpPr>
          <p:cNvPr id="238" name="Google Shape;238;p12"/>
          <p:cNvSpPr/>
          <p:nvPr/>
        </p:nvSpPr>
        <p:spPr>
          <a:xfrm>
            <a:off x="6600824" y="1893886"/>
            <a:ext cx="1085851" cy="92077"/>
          </a:xfrm>
          <a:custGeom>
            <a:rect b="b" l="l" r="r" t="t"/>
            <a:pathLst>
              <a:path extrusionOk="0" h="21600" w="21600">
                <a:moveTo>
                  <a:pt x="0" y="0"/>
                </a:moveTo>
                <a:lnTo>
                  <a:pt x="17171" y="2160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39" name="Google Shape;239;p12"/>
          <p:cNvSpPr/>
          <p:nvPr/>
        </p:nvSpPr>
        <p:spPr>
          <a:xfrm>
            <a:off x="6723061" y="2368550"/>
            <a:ext cx="965202" cy="473076"/>
          </a:xfrm>
          <a:custGeom>
            <a:rect b="b" l="l" r="r" t="t"/>
            <a:pathLst>
              <a:path extrusionOk="0" h="21600" w="21600">
                <a:moveTo>
                  <a:pt x="0" y="21600"/>
                </a:moveTo>
                <a:lnTo>
                  <a:pt x="1668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40" name="Google Shape;240;p12"/>
          <p:cNvSpPr txBox="1"/>
          <p:nvPr/>
        </p:nvSpPr>
        <p:spPr>
          <a:xfrm>
            <a:off x="5051424" y="2179636"/>
            <a:ext cx="752179" cy="2252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Submandibular</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gland</a:t>
            </a:r>
            <a:endParaRPr/>
          </a:p>
        </p:txBody>
      </p:sp>
      <p:sp>
        <p:nvSpPr>
          <p:cNvPr id="241" name="Google Shape;241;p12"/>
          <p:cNvSpPr txBox="1"/>
          <p:nvPr/>
        </p:nvSpPr>
        <p:spPr>
          <a:xfrm>
            <a:off x="7762875" y="4076700"/>
            <a:ext cx="549325"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Transverse</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colon</a:t>
            </a:r>
            <a:endParaRPr/>
          </a:p>
        </p:txBody>
      </p:sp>
      <p:sp>
        <p:nvSpPr>
          <p:cNvPr id="242" name="Google Shape;242;p12"/>
          <p:cNvSpPr txBox="1"/>
          <p:nvPr/>
        </p:nvSpPr>
        <p:spPr>
          <a:xfrm>
            <a:off x="7762874" y="4514850"/>
            <a:ext cx="588567"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Descending</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colon</a:t>
            </a:r>
            <a:endParaRPr/>
          </a:p>
        </p:txBody>
      </p:sp>
      <p:sp>
        <p:nvSpPr>
          <p:cNvPr id="243" name="Google Shape;243;p12"/>
          <p:cNvSpPr txBox="1"/>
          <p:nvPr/>
        </p:nvSpPr>
        <p:spPr>
          <a:xfrm>
            <a:off x="5019675" y="4410075"/>
            <a:ext cx="532061"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Ascending</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colon</a:t>
            </a:r>
            <a:endParaRPr/>
          </a:p>
        </p:txBody>
      </p:sp>
      <p:sp>
        <p:nvSpPr>
          <p:cNvPr id="244" name="Google Shape;244;p12"/>
          <p:cNvSpPr txBox="1"/>
          <p:nvPr/>
        </p:nvSpPr>
        <p:spPr>
          <a:xfrm>
            <a:off x="7870825" y="5253037"/>
            <a:ext cx="413445"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Sigmoid</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colon</a:t>
            </a:r>
            <a:endParaRPr/>
          </a:p>
        </p:txBody>
      </p:sp>
      <p:sp>
        <p:nvSpPr>
          <p:cNvPr id="245" name="Google Shape;245;p12"/>
          <p:cNvSpPr txBox="1"/>
          <p:nvPr/>
        </p:nvSpPr>
        <p:spPr>
          <a:xfrm>
            <a:off x="4824412" y="1066800"/>
            <a:ext cx="3384552" cy="2413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grpSp>
        <p:nvGrpSpPr>
          <p:cNvPr id="246" name="Google Shape;246;p12"/>
          <p:cNvGrpSpPr/>
          <p:nvPr/>
        </p:nvGrpSpPr>
        <p:grpSpPr>
          <a:xfrm>
            <a:off x="-74260" y="6205463"/>
            <a:ext cx="12248972" cy="755702"/>
            <a:chOff x="-1" y="-2"/>
            <a:chExt cx="12248970" cy="755701"/>
          </a:xfrm>
        </p:grpSpPr>
        <p:sp>
          <p:nvSpPr>
            <p:cNvPr id="247" name="Google Shape;247;p12"/>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48" name="Google Shape;248;p12"/>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49" name="Google Shape;249;p12"/>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250" name="Google Shape;250;p12"/>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3"/>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56" name="Google Shape;256;p13"/>
          <p:cNvSpPr txBox="1"/>
          <p:nvPr>
            <p:ph idx="4294967295" type="title"/>
          </p:nvPr>
        </p:nvSpPr>
        <p:spPr>
          <a:xfrm>
            <a:off x="-2" y="0"/>
            <a:ext cx="9144004" cy="94456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Variations in Layers of GI Tract</a:t>
            </a:r>
            <a:endParaRPr/>
          </a:p>
        </p:txBody>
      </p:sp>
      <p:sp>
        <p:nvSpPr>
          <p:cNvPr id="257" name="Google Shape;257;p13"/>
          <p:cNvSpPr txBox="1"/>
          <p:nvPr>
            <p:ph idx="4294967295" type="body"/>
          </p:nvPr>
        </p:nvSpPr>
        <p:spPr>
          <a:xfrm>
            <a:off x="342900" y="1328736"/>
            <a:ext cx="8458200" cy="5973765"/>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100000"/>
              </a:lnSpc>
              <a:spcBef>
                <a:spcPts val="0"/>
              </a:spcBef>
              <a:spcAft>
                <a:spcPts val="0"/>
              </a:spcAft>
              <a:buClr>
                <a:srgbClr val="000000"/>
              </a:buClr>
              <a:buSzPts val="2400"/>
              <a:buFont typeface="Arial"/>
              <a:buChar char="•"/>
            </a:pPr>
            <a:r>
              <a:rPr b="1" lang="en-US">
                <a:solidFill>
                  <a:srgbClr val="000000"/>
                </a:solidFill>
              </a:rPr>
              <a:t>mucosa </a:t>
            </a:r>
            <a:endParaRPr/>
          </a:p>
        </p:txBody>
      </p:sp>
      <p:grpSp>
        <p:nvGrpSpPr>
          <p:cNvPr id="258" name="Google Shape;258;p13"/>
          <p:cNvGrpSpPr/>
          <p:nvPr/>
        </p:nvGrpSpPr>
        <p:grpSpPr>
          <a:xfrm>
            <a:off x="-74260" y="6205463"/>
            <a:ext cx="12248972" cy="755702"/>
            <a:chOff x="-1" y="-2"/>
            <a:chExt cx="12248970" cy="755701"/>
          </a:xfrm>
        </p:grpSpPr>
        <p:sp>
          <p:nvSpPr>
            <p:cNvPr id="259" name="Google Shape;259;p1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60" name="Google Shape;260;p1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61" name="Google Shape;261;p13"/>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262" name="Google Shape;262;p1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263" name="Google Shape;263;p13"/>
          <p:cNvSpPr txBox="1"/>
          <p:nvPr/>
        </p:nvSpPr>
        <p:spPr>
          <a:xfrm>
            <a:off x="342899" y="1730471"/>
            <a:ext cx="8458201" cy="2498081"/>
          </a:xfrm>
          <a:prstGeom prst="rect">
            <a:avLst/>
          </a:prstGeom>
          <a:noFill/>
          <a:ln>
            <a:noFill/>
          </a:ln>
        </p:spPr>
        <p:txBody>
          <a:bodyPr anchorCtr="0" anchor="t" bIns="45700" lIns="45700" spcFirstLastPara="1" rIns="45700" wrap="square" tIns="45700">
            <a:normAutofit/>
          </a:bodyPr>
          <a:lstStyle/>
          <a:p>
            <a:pPr indent="-222250" lvl="1" marL="74295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342900" lvl="0" marL="342900" marR="0" rtl="0" algn="just">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submucosa</a:t>
            </a:r>
            <a:endParaRPr/>
          </a:p>
        </p:txBody>
      </p:sp>
      <p:sp>
        <p:nvSpPr>
          <p:cNvPr id="264" name="Google Shape;264;p13"/>
          <p:cNvSpPr txBox="1"/>
          <p:nvPr/>
        </p:nvSpPr>
        <p:spPr>
          <a:xfrm>
            <a:off x="342900" y="2550179"/>
            <a:ext cx="8458201" cy="5562601"/>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muscularis externa</a:t>
            </a:r>
            <a:endParaRPr/>
          </a:p>
        </p:txBody>
      </p:sp>
      <p:sp>
        <p:nvSpPr>
          <p:cNvPr id="265" name="Google Shape;265;p13"/>
          <p:cNvSpPr txBox="1"/>
          <p:nvPr/>
        </p:nvSpPr>
        <p:spPr>
          <a:xfrm>
            <a:off x="342900" y="2942582"/>
            <a:ext cx="8458201" cy="5562601"/>
          </a:xfrm>
          <a:prstGeom prst="rect">
            <a:avLst/>
          </a:prstGeom>
          <a:noFill/>
          <a:ln>
            <a:noFill/>
          </a:ln>
        </p:spPr>
        <p:txBody>
          <a:bodyPr anchorCtr="0" anchor="t" bIns="45700" lIns="45700" spcFirstLastPara="1" rIns="45700" wrap="square" tIns="45700">
            <a:normAutofit/>
          </a:bodyPr>
          <a:lstStyle/>
          <a:p>
            <a:pPr indent="-165100" lvl="2" marL="11430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342900" lvl="0" marL="3429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serosa</a:t>
            </a:r>
            <a:endParaRPr/>
          </a:p>
        </p:txBody>
      </p:sp>
      <p:grpSp>
        <p:nvGrpSpPr>
          <p:cNvPr id="266" name="Google Shape;266;p13"/>
          <p:cNvGrpSpPr/>
          <p:nvPr/>
        </p:nvGrpSpPr>
        <p:grpSpPr>
          <a:xfrm>
            <a:off x="372809" y="4218782"/>
            <a:ext cx="980377" cy="1007343"/>
            <a:chOff x="-1" y="-2"/>
            <a:chExt cx="980375" cy="1007341"/>
          </a:xfrm>
        </p:grpSpPr>
        <p:sp>
          <p:nvSpPr>
            <p:cNvPr id="267" name="Google Shape;267;p13"/>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68" name="Google Shape;268;p1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69" name="Google Shape;269;p13"/>
            <p:cNvGrpSpPr/>
            <p:nvPr/>
          </p:nvGrpSpPr>
          <p:grpSpPr>
            <a:xfrm>
              <a:off x="142133" y="146024"/>
              <a:ext cx="696259" cy="715335"/>
              <a:chOff x="-2" y="-2"/>
              <a:chExt cx="696258" cy="715334"/>
            </a:xfrm>
          </p:grpSpPr>
          <p:sp>
            <p:nvSpPr>
              <p:cNvPr id="270" name="Google Shape;270;p13"/>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71" name="Google Shape;271;p13"/>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272" name="Google Shape;272;p13"/>
          <p:cNvSpPr txBox="1"/>
          <p:nvPr/>
        </p:nvSpPr>
        <p:spPr>
          <a:xfrm>
            <a:off x="1533523" y="4474270"/>
            <a:ext cx="7231673" cy="496368"/>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What is GI Tract?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300"/>
                                        <p:tgtEl>
                                          <p:spTgt spid="266"/>
                                        </p:tgtEl>
                                        <p:attrNameLst>
                                          <p:attrName>ppt_w</p:attrName>
                                        </p:attrNameLst>
                                      </p:cBhvr>
                                      <p:tavLst>
                                        <p:tav fmla="" tm="0">
                                          <p:val>
                                            <p:strVal val="0"/>
                                          </p:val>
                                        </p:tav>
                                        <p:tav fmla="" tm="100000">
                                          <p:val>
                                            <p:strVal val="#ppt_w"/>
                                          </p:val>
                                        </p:tav>
                                      </p:tavLst>
                                    </p:anim>
                                    <p:anim calcmode="lin" valueType="num">
                                      <p:cBhvr additive="base">
                                        <p:cTn dur="300"/>
                                        <p:tgtEl>
                                          <p:spTgt spid="2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4"/>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78" name="Google Shape;278;p14"/>
          <p:cNvSpPr txBox="1"/>
          <p:nvPr>
            <p:ph idx="4294967295" type="title"/>
          </p:nvPr>
        </p:nvSpPr>
        <p:spPr>
          <a:xfrm>
            <a:off x="-2" y="0"/>
            <a:ext cx="9144004" cy="86836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Enteric Nervous System</a:t>
            </a:r>
            <a:endParaRPr/>
          </a:p>
        </p:txBody>
      </p:sp>
      <p:sp>
        <p:nvSpPr>
          <p:cNvPr id="279" name="Google Shape;279;p14"/>
          <p:cNvSpPr txBox="1"/>
          <p:nvPr>
            <p:ph idx="4294967295" type="body"/>
          </p:nvPr>
        </p:nvSpPr>
        <p:spPr>
          <a:xfrm>
            <a:off x="493712" y="1366836"/>
            <a:ext cx="8534401" cy="6126165"/>
          </a:xfrm>
          <a:prstGeom prst="rect">
            <a:avLst/>
          </a:prstGeom>
          <a:noFill/>
          <a:ln>
            <a:noFill/>
          </a:ln>
        </p:spPr>
        <p:txBody>
          <a:bodyPr anchorCtr="0" anchor="t" bIns="45700" lIns="45700" spcFirstLastPara="1" rIns="45700" wrap="square" tIns="45700">
            <a:normAutofit/>
          </a:bodyPr>
          <a:lstStyle/>
          <a:p>
            <a:pPr indent="-342900" lvl="0" marL="342900" rtl="0" algn="just">
              <a:lnSpc>
                <a:spcPct val="100000"/>
              </a:lnSpc>
              <a:spcBef>
                <a:spcPts val="0"/>
              </a:spcBef>
              <a:spcAft>
                <a:spcPts val="0"/>
              </a:spcAft>
              <a:buClr>
                <a:srgbClr val="000000"/>
              </a:buClr>
              <a:buSzPts val="2400"/>
              <a:buFont typeface="Arial"/>
              <a:buChar char="•"/>
            </a:pPr>
            <a:r>
              <a:rPr b="1" lang="en-US">
                <a:solidFill>
                  <a:srgbClr val="000000"/>
                </a:solidFill>
              </a:rPr>
              <a:t>enteric nervous system </a:t>
            </a:r>
            <a:r>
              <a:rPr b="0" lang="en-US"/>
              <a:t>– a nervous network in the esophagus, stomach, and intestines that </a:t>
            </a:r>
            <a:r>
              <a:rPr b="1" lang="en-US">
                <a:solidFill>
                  <a:srgbClr val="000000"/>
                </a:solidFill>
              </a:rPr>
              <a:t>regulated digestive tract motility, secretion, and blood flow</a:t>
            </a:r>
            <a:endParaRPr/>
          </a:p>
        </p:txBody>
      </p:sp>
      <p:grpSp>
        <p:nvGrpSpPr>
          <p:cNvPr id="280" name="Google Shape;280;p14"/>
          <p:cNvGrpSpPr/>
          <p:nvPr/>
        </p:nvGrpSpPr>
        <p:grpSpPr>
          <a:xfrm>
            <a:off x="-74260" y="6205463"/>
            <a:ext cx="12248972" cy="755702"/>
            <a:chOff x="-1" y="-2"/>
            <a:chExt cx="12248970" cy="755701"/>
          </a:xfrm>
        </p:grpSpPr>
        <p:sp>
          <p:nvSpPr>
            <p:cNvPr id="281" name="Google Shape;281;p14"/>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82" name="Google Shape;282;p14"/>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83" name="Google Shape;283;p14"/>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284" name="Google Shape;284;p14"/>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285" name="Google Shape;285;p14"/>
          <p:cNvSpPr txBox="1"/>
          <p:nvPr/>
        </p:nvSpPr>
        <p:spPr>
          <a:xfrm>
            <a:off x="493712" y="2485584"/>
            <a:ext cx="8534401" cy="6126164"/>
          </a:xfrm>
          <a:prstGeom prst="rect">
            <a:avLst/>
          </a:prstGeom>
          <a:noFill/>
          <a:ln>
            <a:noFill/>
          </a:ln>
        </p:spPr>
        <p:txBody>
          <a:bodyPr anchorCtr="0" anchor="t" bIns="45700" lIns="45700" spcFirstLastPara="1" rIns="45700" wrap="square" tIns="45700">
            <a:normAutofit/>
          </a:bodyPr>
          <a:lstStyle/>
          <a:p>
            <a:pPr indent="-177800" lvl="2" marL="114300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342900" lvl="0" marL="342900" marR="0" rtl="0" algn="l">
              <a:lnSpc>
                <a:spcPct val="100000"/>
              </a:lnSpc>
              <a:spcBef>
                <a:spcPts val="5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composed of </a:t>
            </a:r>
            <a:r>
              <a:rPr b="1" i="0" lang="en-US" sz="2400" u="none" cap="none" strike="noStrike">
                <a:solidFill>
                  <a:srgbClr val="000000"/>
                </a:solidFill>
                <a:latin typeface="Arial"/>
                <a:ea typeface="Arial"/>
                <a:cs typeface="Arial"/>
                <a:sym typeface="Arial"/>
              </a:rPr>
              <a:t>two networks of neurons </a:t>
            </a:r>
            <a:endParaRPr/>
          </a:p>
          <a:p>
            <a:pPr indent="-285750" lvl="1" marL="7429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submucosal (Meissner) plexus</a:t>
            </a:r>
            <a:r>
              <a:rPr b="0" i="0" lang="en-US" sz="2000" u="none" cap="none" strike="noStrike">
                <a:solidFill>
                  <a:srgbClr val="000000"/>
                </a:solidFill>
                <a:latin typeface="Arial"/>
                <a:ea typeface="Arial"/>
                <a:cs typeface="Arial"/>
                <a:sym typeface="Arial"/>
              </a:rPr>
              <a:t> – in submucosa</a:t>
            </a:r>
            <a:endParaRPr/>
          </a:p>
          <a:p>
            <a:pPr indent="-228600" lvl="2" marL="11430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controls glandular secretion of mucosa</a:t>
            </a:r>
            <a:endParaRPr/>
          </a:p>
          <a:p>
            <a:pPr indent="-228600" lvl="2" marL="11430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controls movements of muscularis mucosae</a:t>
            </a:r>
            <a:endParaRPr/>
          </a:p>
          <a:p>
            <a:pPr indent="-285750" lvl="1" marL="7429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myenteric (Auerbach) plexus </a:t>
            </a:r>
            <a:r>
              <a:rPr b="0" i="0" lang="en-US" sz="2000" u="none" cap="none" strike="noStrike">
                <a:solidFill>
                  <a:srgbClr val="000000"/>
                </a:solidFill>
                <a:latin typeface="Arial"/>
                <a:ea typeface="Arial"/>
                <a:cs typeface="Arial"/>
                <a:sym typeface="Arial"/>
              </a:rPr>
              <a:t>–</a:t>
            </a:r>
            <a:r>
              <a:rPr b="0" i="0" lang="en-US" sz="2000" u="none" cap="none" strike="noStrike">
                <a:solidFill>
                  <a:schemeClr val="accent5"/>
                </a:solidFill>
                <a:latin typeface="Arial"/>
                <a:ea typeface="Arial"/>
                <a:cs typeface="Arial"/>
                <a:sym typeface="Arial"/>
              </a:rPr>
              <a:t> parasympathetic ganglia</a:t>
            </a:r>
            <a:r>
              <a:rPr b="0" i="0" lang="en-US" sz="2000" u="none" cap="none" strike="noStrike">
                <a:solidFill>
                  <a:srgbClr val="000000"/>
                </a:solidFill>
                <a:latin typeface="Arial"/>
                <a:ea typeface="Arial"/>
                <a:cs typeface="Arial"/>
                <a:sym typeface="Arial"/>
              </a:rPr>
              <a:t> and nerve fibers between the two layers of the muscularis interna</a:t>
            </a:r>
            <a:endParaRPr/>
          </a:p>
          <a:p>
            <a:pPr indent="-228600" lvl="2" marL="11430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controls peristalsis and other contractions of muscularis externa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Screen Shot 2020-09-10 at 15.14.08.png" id="290" name="Google Shape;290;p15"/>
          <p:cNvPicPr preferRelativeResize="0"/>
          <p:nvPr/>
        </p:nvPicPr>
        <p:blipFill rotWithShape="1">
          <a:blip r:embed="rId3">
            <a:alphaModFix/>
          </a:blip>
          <a:srcRect b="0" l="0" r="0" t="0"/>
          <a:stretch/>
        </p:blipFill>
        <p:spPr>
          <a:xfrm>
            <a:off x="204321" y="48339"/>
            <a:ext cx="8735358" cy="5813685"/>
          </a:xfrm>
          <a:prstGeom prst="rect">
            <a:avLst/>
          </a:prstGeom>
          <a:noFill/>
          <a:ln>
            <a:noFill/>
          </a:ln>
        </p:spPr>
      </p:pic>
      <p:sp>
        <p:nvSpPr>
          <p:cNvPr id="291" name="Google Shape;291;p15"/>
          <p:cNvSpPr txBox="1"/>
          <p:nvPr/>
        </p:nvSpPr>
        <p:spPr>
          <a:xfrm>
            <a:off x="1868324" y="5692844"/>
            <a:ext cx="6337019"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grpSp>
        <p:nvGrpSpPr>
          <p:cNvPr id="292" name="Google Shape;292;p15"/>
          <p:cNvGrpSpPr/>
          <p:nvPr/>
        </p:nvGrpSpPr>
        <p:grpSpPr>
          <a:xfrm>
            <a:off x="-74260" y="6165042"/>
            <a:ext cx="12248972" cy="755702"/>
            <a:chOff x="-1" y="-2"/>
            <a:chExt cx="12248970" cy="755701"/>
          </a:xfrm>
        </p:grpSpPr>
        <p:sp>
          <p:nvSpPr>
            <p:cNvPr id="293" name="Google Shape;293;p15"/>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94" name="Google Shape;294;p15"/>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95" name="Google Shape;295;p15"/>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296" name="Google Shape;296;p15"/>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02" name="Google Shape;302;p16"/>
          <p:cNvSpPr txBox="1"/>
          <p:nvPr>
            <p:ph idx="4294967295" type="title"/>
          </p:nvPr>
        </p:nvSpPr>
        <p:spPr>
          <a:xfrm>
            <a:off x="-2" y="258762"/>
            <a:ext cx="9144004"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Relationship to Peritoneum</a:t>
            </a:r>
            <a:endParaRPr/>
          </a:p>
        </p:txBody>
      </p:sp>
      <p:sp>
        <p:nvSpPr>
          <p:cNvPr id="303" name="Google Shape;303;p16"/>
          <p:cNvSpPr txBox="1"/>
          <p:nvPr>
            <p:ph idx="4294967295" type="body"/>
          </p:nvPr>
        </p:nvSpPr>
        <p:spPr>
          <a:xfrm>
            <a:off x="411162" y="1447800"/>
            <a:ext cx="8534401" cy="5197475"/>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800"/>
              <a:buFont typeface="Arial"/>
              <a:buChar char="•"/>
            </a:pPr>
            <a:r>
              <a:rPr b="1" lang="en-US" sz="2800">
                <a:solidFill>
                  <a:srgbClr val="000000"/>
                </a:solidFill>
              </a:rPr>
              <a:t>mesenteries</a:t>
            </a:r>
            <a:r>
              <a:rPr b="0" lang="en-US"/>
              <a:t> – connective tissue sheets that loosely suspend the stomach and intestines from the abdominal wall</a:t>
            </a:r>
            <a:endParaRPr/>
          </a:p>
        </p:txBody>
      </p:sp>
      <p:grpSp>
        <p:nvGrpSpPr>
          <p:cNvPr id="304" name="Google Shape;304;p16"/>
          <p:cNvGrpSpPr/>
          <p:nvPr/>
        </p:nvGrpSpPr>
        <p:grpSpPr>
          <a:xfrm>
            <a:off x="-74260" y="6205463"/>
            <a:ext cx="12248972" cy="755702"/>
            <a:chOff x="-1" y="-2"/>
            <a:chExt cx="12248970" cy="755701"/>
          </a:xfrm>
        </p:grpSpPr>
        <p:sp>
          <p:nvSpPr>
            <p:cNvPr id="305" name="Google Shape;305;p16"/>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06" name="Google Shape;306;p16"/>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07" name="Google Shape;307;p16"/>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08" name="Google Shape;308;p16"/>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309" name="Google Shape;309;p16"/>
          <p:cNvGrpSpPr/>
          <p:nvPr/>
        </p:nvGrpSpPr>
        <p:grpSpPr>
          <a:xfrm>
            <a:off x="574911" y="2925329"/>
            <a:ext cx="980377" cy="1007342"/>
            <a:chOff x="-1" y="-2"/>
            <a:chExt cx="980375" cy="1007341"/>
          </a:xfrm>
        </p:grpSpPr>
        <p:sp>
          <p:nvSpPr>
            <p:cNvPr id="310" name="Google Shape;310;p16"/>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11" name="Google Shape;311;p1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12" name="Google Shape;312;p16"/>
            <p:cNvGrpSpPr/>
            <p:nvPr/>
          </p:nvGrpSpPr>
          <p:grpSpPr>
            <a:xfrm>
              <a:off x="142133" y="146024"/>
              <a:ext cx="696259" cy="715335"/>
              <a:chOff x="-2" y="-2"/>
              <a:chExt cx="696258" cy="715334"/>
            </a:xfrm>
          </p:grpSpPr>
          <p:sp>
            <p:nvSpPr>
              <p:cNvPr id="313" name="Google Shape;313;p16"/>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14" name="Google Shape;314;p16"/>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315" name="Google Shape;315;p16"/>
          <p:cNvSpPr txBox="1"/>
          <p:nvPr/>
        </p:nvSpPr>
        <p:spPr>
          <a:xfrm>
            <a:off x="1587417" y="3180816"/>
            <a:ext cx="7231673" cy="496368"/>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What is the function of mesenteries?</a:t>
            </a:r>
            <a:endParaRPr/>
          </a:p>
        </p:txBody>
      </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300"/>
                                        <p:tgtEl>
                                          <p:spTgt spid="309"/>
                                        </p:tgtEl>
                                        <p:attrNameLst>
                                          <p:attrName>ppt_w</p:attrName>
                                        </p:attrNameLst>
                                      </p:cBhvr>
                                      <p:tavLst>
                                        <p:tav fmla="" tm="0">
                                          <p:val>
                                            <p:strVal val="0"/>
                                          </p:val>
                                        </p:tav>
                                        <p:tav fmla="" tm="100000">
                                          <p:val>
                                            <p:strVal val="#ppt_w"/>
                                          </p:val>
                                        </p:tav>
                                      </p:tavLst>
                                    </p:anim>
                                    <p:anim calcmode="lin" valueType="num">
                                      <p:cBhvr additive="base">
                                        <p:cTn dur="300"/>
                                        <p:tgtEl>
                                          <p:spTgt spid="3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7"/>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21" name="Google Shape;321;p17"/>
          <p:cNvSpPr txBox="1"/>
          <p:nvPr>
            <p:ph idx="4294967295" type="title"/>
          </p:nvPr>
        </p:nvSpPr>
        <p:spPr>
          <a:xfrm>
            <a:off x="-2" y="-2"/>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Relationship to Peritoneum</a:t>
            </a:r>
            <a:endParaRPr/>
          </a:p>
        </p:txBody>
      </p:sp>
      <p:sp>
        <p:nvSpPr>
          <p:cNvPr id="322" name="Google Shape;322;p17"/>
          <p:cNvSpPr txBox="1"/>
          <p:nvPr>
            <p:ph idx="4294967295" type="body"/>
          </p:nvPr>
        </p:nvSpPr>
        <p:spPr>
          <a:xfrm>
            <a:off x="304800" y="1082918"/>
            <a:ext cx="8534401" cy="1483109"/>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80000"/>
              </a:lnSpc>
              <a:spcBef>
                <a:spcPts val="600"/>
              </a:spcBef>
              <a:spcAft>
                <a:spcPts val="0"/>
              </a:spcAft>
              <a:buClr>
                <a:srgbClr val="000000"/>
              </a:buClr>
              <a:buSzPts val="2800"/>
              <a:buFont typeface="Arial"/>
              <a:buChar char="•"/>
            </a:pPr>
            <a:r>
              <a:rPr b="1" lang="en-US" sz="2800">
                <a:solidFill>
                  <a:srgbClr val="000000"/>
                </a:solidFill>
              </a:rPr>
              <a:t>parietal peritoneum </a:t>
            </a:r>
            <a:r>
              <a:rPr b="0" lang="en-US"/>
              <a:t>– </a:t>
            </a:r>
            <a:r>
              <a:rPr b="0" lang="en-US" sz="2400"/>
              <a:t>a serous membrane that </a:t>
            </a:r>
            <a:r>
              <a:rPr lang="en-US" sz="2400"/>
              <a:t>lines the wall of the abdominal cavity</a:t>
            </a:r>
            <a:endParaRPr/>
          </a:p>
        </p:txBody>
      </p:sp>
      <p:grpSp>
        <p:nvGrpSpPr>
          <p:cNvPr id="323" name="Google Shape;323;p17"/>
          <p:cNvGrpSpPr/>
          <p:nvPr/>
        </p:nvGrpSpPr>
        <p:grpSpPr>
          <a:xfrm>
            <a:off x="-74260" y="6205463"/>
            <a:ext cx="12248972" cy="755702"/>
            <a:chOff x="-1" y="-2"/>
            <a:chExt cx="12248970" cy="755701"/>
          </a:xfrm>
        </p:grpSpPr>
        <p:sp>
          <p:nvSpPr>
            <p:cNvPr id="324" name="Google Shape;324;p1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25" name="Google Shape;325;p1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26" name="Google Shape;326;p17"/>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27" name="Google Shape;327;p1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328" name="Google Shape;328;p17"/>
          <p:cNvGrpSpPr/>
          <p:nvPr/>
        </p:nvGrpSpPr>
        <p:grpSpPr>
          <a:xfrm>
            <a:off x="574911" y="2925328"/>
            <a:ext cx="980377" cy="1007343"/>
            <a:chOff x="-1" y="-2"/>
            <a:chExt cx="980375" cy="1007341"/>
          </a:xfrm>
        </p:grpSpPr>
        <p:sp>
          <p:nvSpPr>
            <p:cNvPr id="329" name="Google Shape;329;p1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30" name="Google Shape;330;p1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31" name="Google Shape;331;p17"/>
            <p:cNvGrpSpPr/>
            <p:nvPr/>
          </p:nvGrpSpPr>
          <p:grpSpPr>
            <a:xfrm>
              <a:off x="142133" y="146024"/>
              <a:ext cx="696259" cy="715335"/>
              <a:chOff x="-2" y="-2"/>
              <a:chExt cx="696258" cy="715334"/>
            </a:xfrm>
          </p:grpSpPr>
          <p:sp>
            <p:nvSpPr>
              <p:cNvPr id="332" name="Google Shape;332;p1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33" name="Google Shape;333;p17"/>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334" name="Google Shape;334;p17"/>
          <p:cNvSpPr txBox="1"/>
          <p:nvPr/>
        </p:nvSpPr>
        <p:spPr>
          <a:xfrm>
            <a:off x="1587416" y="2997355"/>
            <a:ext cx="7062887" cy="863290"/>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What is the function of parietal peritoneum?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300"/>
                                        <p:tgtEl>
                                          <p:spTgt spid="328"/>
                                        </p:tgtEl>
                                        <p:attrNameLst>
                                          <p:attrName>ppt_w</p:attrName>
                                        </p:attrNameLst>
                                      </p:cBhvr>
                                      <p:tavLst>
                                        <p:tav fmla="" tm="0">
                                          <p:val>
                                            <p:strVal val="0"/>
                                          </p:val>
                                        </p:tav>
                                        <p:tav fmla="" tm="100000">
                                          <p:val>
                                            <p:strVal val="#ppt_w"/>
                                          </p:val>
                                        </p:tav>
                                      </p:tavLst>
                                    </p:anim>
                                    <p:anim calcmode="lin" valueType="num">
                                      <p:cBhvr additive="base">
                                        <p:cTn dur="300"/>
                                        <p:tgtEl>
                                          <p:spTgt spid="3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8"/>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40" name="Google Shape;340;p18"/>
          <p:cNvSpPr txBox="1"/>
          <p:nvPr>
            <p:ph idx="4294967295" type="title"/>
          </p:nvPr>
        </p:nvSpPr>
        <p:spPr>
          <a:xfrm>
            <a:off x="-2" y="-2"/>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Relationship to Peritoneum</a:t>
            </a:r>
            <a:endParaRPr/>
          </a:p>
        </p:txBody>
      </p:sp>
      <p:sp>
        <p:nvSpPr>
          <p:cNvPr id="341" name="Google Shape;341;p18"/>
          <p:cNvSpPr txBox="1"/>
          <p:nvPr>
            <p:ph idx="4294967295" type="body"/>
          </p:nvPr>
        </p:nvSpPr>
        <p:spPr>
          <a:xfrm>
            <a:off x="464242" y="898855"/>
            <a:ext cx="8534401" cy="3250977"/>
          </a:xfrm>
          <a:prstGeom prst="rect">
            <a:avLst/>
          </a:prstGeom>
          <a:noFill/>
          <a:ln>
            <a:noFill/>
          </a:ln>
        </p:spPr>
        <p:txBody>
          <a:bodyPr anchorCtr="0" anchor="t" bIns="45700" lIns="45700" spcFirstLastPara="1" rIns="45700" wrap="square" tIns="45700">
            <a:normAutofit/>
          </a:bodyPr>
          <a:lstStyle/>
          <a:p>
            <a:pPr indent="-101600" lvl="2" marL="114300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101600" lvl="2" marL="114300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101600" lvl="2" marL="114300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80000"/>
              </a:lnSpc>
              <a:spcBef>
                <a:spcPts val="600"/>
              </a:spcBef>
              <a:spcAft>
                <a:spcPts val="0"/>
              </a:spcAft>
              <a:buClr>
                <a:srgbClr val="000000"/>
              </a:buClr>
              <a:buSzPts val="2800"/>
              <a:buFont typeface="Arial"/>
              <a:buChar char="•"/>
            </a:pPr>
            <a:r>
              <a:rPr b="1" lang="en-US" sz="2800">
                <a:solidFill>
                  <a:srgbClr val="000000"/>
                </a:solidFill>
              </a:rPr>
              <a:t>lesser omentum </a:t>
            </a:r>
            <a:r>
              <a:rPr b="0" lang="en-US"/>
              <a:t>– a ventral mesentery that extends from the </a:t>
            </a:r>
            <a:r>
              <a:rPr b="1" lang="en-US" sz="2800">
                <a:solidFill>
                  <a:srgbClr val="000000"/>
                </a:solidFill>
              </a:rPr>
              <a:t>lesser curvature of the stomach </a:t>
            </a:r>
            <a:r>
              <a:rPr b="0" lang="en-US"/>
              <a:t>to the</a:t>
            </a:r>
            <a:r>
              <a:rPr b="1" lang="en-US" sz="2800">
                <a:solidFill>
                  <a:srgbClr val="000000"/>
                </a:solidFill>
              </a:rPr>
              <a:t> liver</a:t>
            </a:r>
            <a:endParaRPr/>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greater omentum </a:t>
            </a:r>
            <a:r>
              <a:rPr b="0" lang="en-US"/>
              <a:t>– hangs from the </a:t>
            </a:r>
            <a:r>
              <a:rPr b="1" lang="en-US">
                <a:solidFill>
                  <a:srgbClr val="000000"/>
                </a:solidFill>
              </a:rPr>
              <a:t>greater curvature of the stomach</a:t>
            </a:r>
            <a:endParaRPr/>
          </a:p>
        </p:txBody>
      </p:sp>
      <p:grpSp>
        <p:nvGrpSpPr>
          <p:cNvPr id="342" name="Google Shape;342;p18"/>
          <p:cNvGrpSpPr/>
          <p:nvPr/>
        </p:nvGrpSpPr>
        <p:grpSpPr>
          <a:xfrm>
            <a:off x="-74260" y="6205463"/>
            <a:ext cx="12248972" cy="755702"/>
            <a:chOff x="-1" y="-2"/>
            <a:chExt cx="12248970" cy="755701"/>
          </a:xfrm>
        </p:grpSpPr>
        <p:sp>
          <p:nvSpPr>
            <p:cNvPr id="343" name="Google Shape;343;p18"/>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44" name="Google Shape;344;p18"/>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45" name="Google Shape;345;p18"/>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46" name="Google Shape;346;p18"/>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347" name="Google Shape;347;p18"/>
          <p:cNvSpPr txBox="1"/>
          <p:nvPr/>
        </p:nvSpPr>
        <p:spPr>
          <a:xfrm>
            <a:off x="1573943" y="3590188"/>
            <a:ext cx="7062887" cy="863290"/>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What is the function of lesser  and greater omentum?</a:t>
            </a:r>
            <a:endParaRPr/>
          </a:p>
        </p:txBody>
      </p:sp>
      <p:grpSp>
        <p:nvGrpSpPr>
          <p:cNvPr id="348" name="Google Shape;348;p18"/>
          <p:cNvGrpSpPr/>
          <p:nvPr/>
        </p:nvGrpSpPr>
        <p:grpSpPr>
          <a:xfrm>
            <a:off x="601858" y="3518162"/>
            <a:ext cx="980377" cy="1007342"/>
            <a:chOff x="-1" y="-2"/>
            <a:chExt cx="980375" cy="1007341"/>
          </a:xfrm>
        </p:grpSpPr>
        <p:sp>
          <p:nvSpPr>
            <p:cNvPr id="349" name="Google Shape;349;p18"/>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50" name="Google Shape;350;p18"/>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51" name="Google Shape;351;p18"/>
            <p:cNvGrpSpPr/>
            <p:nvPr/>
          </p:nvGrpSpPr>
          <p:grpSpPr>
            <a:xfrm>
              <a:off x="142133" y="146024"/>
              <a:ext cx="696259" cy="715335"/>
              <a:chOff x="-2" y="-2"/>
              <a:chExt cx="696258" cy="715334"/>
            </a:xfrm>
          </p:grpSpPr>
          <p:sp>
            <p:nvSpPr>
              <p:cNvPr id="352" name="Google Shape;352;p18"/>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53" name="Google Shape;353;p18"/>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300"/>
                                        <p:tgtEl>
                                          <p:spTgt spid="348"/>
                                        </p:tgtEl>
                                        <p:attrNameLst>
                                          <p:attrName>ppt_w</p:attrName>
                                        </p:attrNameLst>
                                      </p:cBhvr>
                                      <p:tavLst>
                                        <p:tav fmla="" tm="0">
                                          <p:val>
                                            <p:strVal val="0"/>
                                          </p:val>
                                        </p:tav>
                                        <p:tav fmla="" tm="100000">
                                          <p:val>
                                            <p:strVal val="#ppt_w"/>
                                          </p:val>
                                        </p:tav>
                                      </p:tavLst>
                                    </p:anim>
                                    <p:anim calcmode="lin" valueType="num">
                                      <p:cBhvr additive="base">
                                        <p:cTn dur="300"/>
                                        <p:tgtEl>
                                          <p:spTgt spid="3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9"/>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59" name="Google Shape;359;p19"/>
          <p:cNvSpPr txBox="1"/>
          <p:nvPr>
            <p:ph idx="4294967295" type="title"/>
          </p:nvPr>
        </p:nvSpPr>
        <p:spPr>
          <a:xfrm>
            <a:off x="-2" y="0"/>
            <a:ext cx="9144004" cy="9747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Relationship to Peritoneum</a:t>
            </a:r>
            <a:endParaRPr/>
          </a:p>
        </p:txBody>
      </p:sp>
      <p:sp>
        <p:nvSpPr>
          <p:cNvPr id="360" name="Google Shape;360;p19"/>
          <p:cNvSpPr txBox="1"/>
          <p:nvPr>
            <p:ph idx="4294967295" type="body"/>
          </p:nvPr>
        </p:nvSpPr>
        <p:spPr>
          <a:xfrm>
            <a:off x="412587" y="1124080"/>
            <a:ext cx="8534401" cy="3768215"/>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158750" lvl="1" marL="74295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mesocolon</a:t>
            </a:r>
            <a:r>
              <a:rPr b="0" lang="en-US"/>
              <a:t> – extension of the mesentery that anchors the colon to the posterior abdominal wall</a:t>
            </a:r>
            <a:endParaRPr/>
          </a:p>
          <a:p>
            <a:pPr indent="-190500" lvl="0" marL="342900" rtl="0" algn="l">
              <a:lnSpc>
                <a:spcPct val="80000"/>
              </a:lnSpc>
              <a:spcBef>
                <a:spcPts val="700"/>
              </a:spcBef>
              <a:spcAft>
                <a:spcPts val="0"/>
              </a:spcAft>
              <a:buClr>
                <a:srgbClr val="000000"/>
              </a:buClr>
              <a:buSzPts val="2400"/>
              <a:buFont typeface="Arial"/>
              <a:buNone/>
            </a:pPr>
            <a:r>
              <a:t/>
            </a:r>
            <a:endParaRPr b="0"/>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intraperitoneal</a:t>
            </a:r>
            <a:r>
              <a:rPr b="0" lang="en-US"/>
              <a:t> – when an organ is enclosed by mesentery on both sides</a:t>
            </a:r>
            <a:endParaRPr sz="2000"/>
          </a:p>
          <a:p>
            <a:pPr indent="-158750" lvl="1" marL="742950" rtl="0" algn="l">
              <a:lnSpc>
                <a:spcPct val="80000"/>
              </a:lnSpc>
              <a:spcBef>
                <a:spcPts val="0"/>
              </a:spcBef>
              <a:spcAft>
                <a:spcPts val="0"/>
              </a:spcAft>
              <a:buClr>
                <a:srgbClr val="000000"/>
              </a:buClr>
              <a:buSzPts val="2000"/>
              <a:buFont typeface="Arial"/>
              <a:buNone/>
            </a:pPr>
            <a:r>
              <a:t/>
            </a:r>
            <a:endParaRPr sz="2000"/>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retroperitoneal </a:t>
            </a:r>
            <a:r>
              <a:rPr b="0" lang="en-US"/>
              <a:t>– when an organ lies against the posterior body wall and is covered by peritoneum on its anterior side only</a:t>
            </a:r>
            <a:endParaRPr/>
          </a:p>
        </p:txBody>
      </p:sp>
      <p:grpSp>
        <p:nvGrpSpPr>
          <p:cNvPr id="361" name="Google Shape;361;p19"/>
          <p:cNvGrpSpPr/>
          <p:nvPr/>
        </p:nvGrpSpPr>
        <p:grpSpPr>
          <a:xfrm>
            <a:off x="-74260" y="6205463"/>
            <a:ext cx="12248972" cy="755702"/>
            <a:chOff x="-1" y="-2"/>
            <a:chExt cx="12248970" cy="755701"/>
          </a:xfrm>
        </p:grpSpPr>
        <p:sp>
          <p:nvSpPr>
            <p:cNvPr id="362" name="Google Shape;362;p19"/>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63" name="Google Shape;363;p19"/>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64" name="Google Shape;364;p19"/>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65" name="Google Shape;365;p19"/>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0"/>
          <p:cNvSpPr txBox="1"/>
          <p:nvPr/>
        </p:nvSpPr>
        <p:spPr>
          <a:xfrm>
            <a:off x="1679696" y="5315587"/>
            <a:ext cx="6337018"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grpSp>
        <p:nvGrpSpPr>
          <p:cNvPr id="371" name="Google Shape;371;p20"/>
          <p:cNvGrpSpPr/>
          <p:nvPr/>
        </p:nvGrpSpPr>
        <p:grpSpPr>
          <a:xfrm>
            <a:off x="-74260" y="6165042"/>
            <a:ext cx="12248972" cy="755702"/>
            <a:chOff x="-1" y="-2"/>
            <a:chExt cx="12248970" cy="755701"/>
          </a:xfrm>
        </p:grpSpPr>
        <p:sp>
          <p:nvSpPr>
            <p:cNvPr id="372" name="Google Shape;372;p20"/>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73" name="Google Shape;373;p20"/>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74" name="Google Shape;374;p20"/>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75" name="Google Shape;375;p20"/>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20-09-10 at 15.16.16.png" id="376" name="Google Shape;376;p20"/>
          <p:cNvPicPr preferRelativeResize="0"/>
          <p:nvPr/>
        </p:nvPicPr>
        <p:blipFill rotWithShape="1">
          <a:blip r:embed="rId4">
            <a:alphaModFix/>
          </a:blip>
          <a:srcRect b="0" l="0" r="0" t="0"/>
          <a:stretch/>
        </p:blipFill>
        <p:spPr>
          <a:xfrm>
            <a:off x="244143" y="349057"/>
            <a:ext cx="8845077" cy="49139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3"/>
          <p:cNvSpPr txBox="1"/>
          <p:nvPr>
            <p:ph type="title"/>
          </p:nvPr>
        </p:nvSpPr>
        <p:spPr>
          <a:xfrm>
            <a:off x="311698" y="273569"/>
            <a:ext cx="8520604" cy="572713"/>
          </a:xfrm>
          <a:prstGeom prst="rect">
            <a:avLst/>
          </a:prstGeom>
          <a:noFill/>
          <a:ln>
            <a:noFill/>
          </a:ln>
        </p:spPr>
        <p:txBody>
          <a:bodyPr anchorCtr="0" anchor="t"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2600"/>
              <a:buFont typeface="Georgia"/>
              <a:buNone/>
            </a:pPr>
            <a:r>
              <a:rPr b="1" lang="en-US" sz="2600">
                <a:latin typeface="Georgia"/>
                <a:ea typeface="Georgia"/>
                <a:cs typeface="Georgia"/>
                <a:sym typeface="Georgia"/>
              </a:rPr>
              <a:t>LEARNING OUTCOMES</a:t>
            </a:r>
            <a:endParaRPr/>
          </a:p>
        </p:txBody>
      </p:sp>
      <p:sp>
        <p:nvSpPr>
          <p:cNvPr id="35" name="Google Shape;35;p3"/>
          <p:cNvSpPr txBox="1"/>
          <p:nvPr>
            <p:ph idx="1" type="body"/>
          </p:nvPr>
        </p:nvSpPr>
        <p:spPr>
          <a:xfrm>
            <a:off x="311698" y="1073095"/>
            <a:ext cx="8520604" cy="4711810"/>
          </a:xfrm>
          <a:prstGeom prst="rect">
            <a:avLst/>
          </a:prstGeom>
          <a:noFill/>
          <a:ln>
            <a:noFill/>
          </a:ln>
        </p:spPr>
        <p:txBody>
          <a:bodyPr anchorCtr="0" anchor="t" bIns="91400" lIns="91400" spcFirstLastPara="1" rIns="91400" wrap="square" tIns="91400">
            <a:normAutofit/>
          </a:bodyPr>
          <a:lstStyle/>
          <a:p>
            <a:pPr indent="0" lvl="0" marL="0" rtl="0" algn="just">
              <a:lnSpc>
                <a:spcPct val="100000"/>
              </a:lnSpc>
              <a:spcBef>
                <a:spcPts val="0"/>
              </a:spcBef>
              <a:spcAft>
                <a:spcPts val="0"/>
              </a:spcAft>
              <a:buClr>
                <a:srgbClr val="000000"/>
              </a:buClr>
              <a:buSzPts val="1400"/>
              <a:buFont typeface="Georgia"/>
              <a:buNone/>
            </a:pPr>
            <a:r>
              <a:rPr b="1" lang="en-US" sz="1400">
                <a:solidFill>
                  <a:srgbClr val="000000"/>
                </a:solidFill>
                <a:latin typeface="Georgia"/>
                <a:ea typeface="Georgia"/>
                <a:cs typeface="Georgia"/>
                <a:sym typeface="Georgia"/>
              </a:rPr>
              <a:t>As a result of the lesson you will be able to:</a:t>
            </a:r>
            <a:endParaRPr/>
          </a:p>
          <a:p>
            <a:pPr indent="0" lvl="0" marL="0" rtl="0" algn="just">
              <a:lnSpc>
                <a:spcPct val="100000"/>
              </a:lnSpc>
              <a:spcBef>
                <a:spcPts val="0"/>
              </a:spcBef>
              <a:spcAft>
                <a:spcPts val="0"/>
              </a:spcAft>
              <a:buClr>
                <a:srgbClr val="000000"/>
              </a:buClr>
              <a:buSzPts val="1400"/>
              <a:buFont typeface="Georgia"/>
              <a:buNone/>
            </a:pPr>
            <a:r>
              <a:t/>
            </a:r>
            <a:endParaRPr b="1" sz="1400">
              <a:solidFill>
                <a:srgbClr val="000000"/>
              </a:solidFill>
              <a:latin typeface="Georgia"/>
              <a:ea typeface="Georgia"/>
              <a:cs typeface="Georgia"/>
              <a:sym typeface="Georgia"/>
            </a:endParaRPr>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List the functions and major physiological processes of the digestive system; </a:t>
            </a:r>
            <a:endParaRPr/>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Distinguish between mechanical and chemical digestion; </a:t>
            </a:r>
            <a:endParaRPr/>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Identify the basic chemical process that underlies all chemical digestion, name the major substrates and products of this process; </a:t>
            </a:r>
            <a:endParaRPr/>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List the regions of the digestive tract and the accessory organs of the digestive system; </a:t>
            </a:r>
            <a:endParaRPr/>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identify the layers of the digestive tract and describe its relationship to the peritoneum; </a:t>
            </a:r>
            <a:endParaRPr/>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 describe the general nervous and chemical controls over digestive function</a:t>
            </a:r>
            <a:endParaRPr/>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 describe the gross anatomy of the digestive tract from the mouth through the esophagus; </a:t>
            </a:r>
            <a:endParaRPr sz="700"/>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 describe the composition and functions of saliva; and</a:t>
            </a:r>
            <a:endParaRPr/>
          </a:p>
          <a:p>
            <a:pPr indent="-259366" lvl="0" marL="324210" rtl="0" algn="just">
              <a:lnSpc>
                <a:spcPct val="80000"/>
              </a:lnSpc>
              <a:spcBef>
                <a:spcPts val="1500"/>
              </a:spcBef>
              <a:spcAft>
                <a:spcPts val="0"/>
              </a:spcAft>
              <a:buClr>
                <a:srgbClr val="000000"/>
              </a:buClr>
              <a:buSzPts val="1400"/>
              <a:buFont typeface="Georgia"/>
              <a:buChar char="❏"/>
            </a:pPr>
            <a:r>
              <a:rPr b="1" i="1" lang="en-US" sz="1400">
                <a:solidFill>
                  <a:srgbClr val="000000"/>
                </a:solidFill>
                <a:latin typeface="Georgia"/>
                <a:ea typeface="Georgia"/>
                <a:cs typeface="Georgia"/>
                <a:sym typeface="Georgia"/>
              </a:rPr>
              <a:t>describe the nervous control of salivation and swallowing. </a:t>
            </a:r>
            <a:endParaRPr/>
          </a:p>
        </p:txBody>
      </p:sp>
      <p:sp>
        <p:nvSpPr>
          <p:cNvPr id="36" name="Google Shape;36;p3"/>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37" name="Google Shape;37;p3"/>
          <p:cNvSpPr/>
          <p:nvPr/>
        </p:nvSpPr>
        <p:spPr>
          <a:xfrm>
            <a:off x="4319730" y="5846621"/>
            <a:ext cx="4765292"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grpSp>
        <p:nvGrpSpPr>
          <p:cNvPr id="38" name="Google Shape;38;p3"/>
          <p:cNvGrpSpPr/>
          <p:nvPr/>
        </p:nvGrpSpPr>
        <p:grpSpPr>
          <a:xfrm>
            <a:off x="-74260" y="6205463"/>
            <a:ext cx="12248972" cy="755702"/>
            <a:chOff x="-1" y="-2"/>
            <a:chExt cx="12248970" cy="755701"/>
          </a:xfrm>
        </p:grpSpPr>
        <p:sp>
          <p:nvSpPr>
            <p:cNvPr id="39" name="Google Shape;39;p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0" name="Google Shape;40;p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1" name="Google Shape;41;p3"/>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2" name="Google Shape;42;p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500"/>
                                        <p:tgtEl>
                                          <p:spTgt spid="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50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1"/>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82" name="Google Shape;382;p21"/>
          <p:cNvSpPr txBox="1"/>
          <p:nvPr>
            <p:ph idx="4294967295" type="title"/>
          </p:nvPr>
        </p:nvSpPr>
        <p:spPr>
          <a:xfrm>
            <a:off x="-2" y="0"/>
            <a:ext cx="9144004" cy="100647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Regulation of Digestive Tract</a:t>
            </a:r>
            <a:endParaRPr/>
          </a:p>
        </p:txBody>
      </p:sp>
      <p:sp>
        <p:nvSpPr>
          <p:cNvPr id="383" name="Google Shape;383;p21"/>
          <p:cNvSpPr txBox="1"/>
          <p:nvPr>
            <p:ph idx="4294967295" type="body"/>
          </p:nvPr>
        </p:nvSpPr>
        <p:spPr>
          <a:xfrm>
            <a:off x="543717" y="808036"/>
            <a:ext cx="8488366" cy="597376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motility</a:t>
            </a:r>
            <a:r>
              <a:rPr b="0" lang="en-US"/>
              <a:t> and </a:t>
            </a:r>
            <a:r>
              <a:rPr b="1" lang="en-US">
                <a:solidFill>
                  <a:srgbClr val="000000"/>
                </a:solidFill>
              </a:rPr>
              <a:t>secretion</a:t>
            </a:r>
            <a:r>
              <a:rPr b="0" lang="en-US"/>
              <a:t> of the digestive tract are controlled by neural, hormonal, and paracrine mechanisms</a:t>
            </a:r>
            <a:endParaRPr/>
          </a:p>
          <a:p>
            <a:pPr indent="-190500" lvl="0" marL="342900" rtl="0" algn="l">
              <a:lnSpc>
                <a:spcPct val="100000"/>
              </a:lnSpc>
              <a:spcBef>
                <a:spcPts val="700"/>
              </a:spcBef>
              <a:spcAft>
                <a:spcPts val="0"/>
              </a:spcAft>
              <a:buClr>
                <a:srgbClr val="000000"/>
              </a:buClr>
              <a:buSzPts val="2400"/>
              <a:buFont typeface="Arial"/>
              <a:buNone/>
            </a:pPr>
            <a:r>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neural control</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short (myenteric) reflexes </a:t>
            </a:r>
            <a:r>
              <a:rPr b="0" lang="en-US"/>
              <a:t>and </a:t>
            </a:r>
            <a:r>
              <a:rPr b="1" lang="en-US" sz="2000">
                <a:solidFill>
                  <a:srgbClr val="000000"/>
                </a:solidFill>
              </a:rPr>
              <a:t>long (vagovagal) reflexes</a:t>
            </a:r>
            <a:endParaRPr sz="8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hormones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chemical messengers ,gastrin and secretin</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paracrine secretions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chemical messengers that diffuse through the tissue fluids to stimulate nearby target cells</a:t>
            </a:r>
            <a:endParaRPr/>
          </a:p>
        </p:txBody>
      </p:sp>
      <p:grpSp>
        <p:nvGrpSpPr>
          <p:cNvPr id="384" name="Google Shape;384;p21"/>
          <p:cNvGrpSpPr/>
          <p:nvPr/>
        </p:nvGrpSpPr>
        <p:grpSpPr>
          <a:xfrm>
            <a:off x="-74260" y="6205463"/>
            <a:ext cx="12248972" cy="755702"/>
            <a:chOff x="-1" y="-2"/>
            <a:chExt cx="12248970" cy="755701"/>
          </a:xfrm>
        </p:grpSpPr>
        <p:sp>
          <p:nvSpPr>
            <p:cNvPr id="385" name="Google Shape;385;p21"/>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86" name="Google Shape;386;p21"/>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87" name="Google Shape;387;p21"/>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388" name="Google Shape;388;p21"/>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2"/>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394" name="Google Shape;394;p22"/>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Video Review </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395" name="Google Shape;395;p22"/>
          <p:cNvGrpSpPr/>
          <p:nvPr/>
        </p:nvGrpSpPr>
        <p:grpSpPr>
          <a:xfrm>
            <a:off x="211128" y="104764"/>
            <a:ext cx="980376" cy="1007343"/>
            <a:chOff x="-1" y="-2"/>
            <a:chExt cx="980375" cy="1007341"/>
          </a:xfrm>
        </p:grpSpPr>
        <p:sp>
          <p:nvSpPr>
            <p:cNvPr id="396" name="Google Shape;396;p22"/>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97" name="Google Shape;397;p22"/>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98" name="Google Shape;398;p22"/>
            <p:cNvGrpSpPr/>
            <p:nvPr/>
          </p:nvGrpSpPr>
          <p:grpSpPr>
            <a:xfrm>
              <a:off x="142133" y="146024"/>
              <a:ext cx="696259" cy="715335"/>
              <a:chOff x="-2" y="-2"/>
              <a:chExt cx="696258" cy="715334"/>
            </a:xfrm>
          </p:grpSpPr>
          <p:sp>
            <p:nvSpPr>
              <p:cNvPr id="399" name="Google Shape;399;p22"/>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00" name="Google Shape;400;p22"/>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01" name="Google Shape;401;p22"/>
          <p:cNvSpPr txBox="1"/>
          <p:nvPr/>
        </p:nvSpPr>
        <p:spPr>
          <a:xfrm>
            <a:off x="338782" y="1478125"/>
            <a:ext cx="8946952" cy="43613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A gastric bypass procedure, like any major surgery, disrupts and can even threaten the life of the patient. Yet gastric bypass is often considered by individuals when quality of life is significantly reduced by obesity. What factors might persuade a doctor to recommend such a procedure?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a)  When the patient is morbidly obese.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b)  When multiple episodes of dieting have failed.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c)  When multiple exercise regimes have failed.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d)  When obesity is a threat to the physical and/or mental health of the individual.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e)  When the patient is healthy enough to undergo this major surgery.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f)  All of the above must be present. </a:t>
            </a:r>
            <a:br>
              <a:rPr b="0" i="0" lang="en-US" sz="1800" u="none" cap="none" strike="noStrike">
                <a:solidFill>
                  <a:srgbClr val="000000"/>
                </a:solidFill>
                <a:latin typeface="Arial"/>
                <a:ea typeface="Arial"/>
                <a:cs typeface="Arial"/>
                <a:sym typeface="Arial"/>
              </a:rPr>
            </a:br>
            <a:endParaRPr/>
          </a:p>
        </p:txBody>
      </p:sp>
      <p:grpSp>
        <p:nvGrpSpPr>
          <p:cNvPr id="402" name="Google Shape;402;p22"/>
          <p:cNvGrpSpPr/>
          <p:nvPr/>
        </p:nvGrpSpPr>
        <p:grpSpPr>
          <a:xfrm>
            <a:off x="-74260" y="6205463"/>
            <a:ext cx="12248972" cy="755702"/>
            <a:chOff x="-1" y="-2"/>
            <a:chExt cx="12248970" cy="755701"/>
          </a:xfrm>
        </p:grpSpPr>
        <p:sp>
          <p:nvSpPr>
            <p:cNvPr id="403" name="Google Shape;403;p22"/>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04" name="Google Shape;404;p22"/>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05" name="Google Shape;405;p22"/>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06" name="Google Shape;406;p22"/>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300"/>
                                        <p:tgtEl>
                                          <p:spTgt spid="395"/>
                                        </p:tgtEl>
                                        <p:attrNameLst>
                                          <p:attrName>ppt_w</p:attrName>
                                        </p:attrNameLst>
                                      </p:cBhvr>
                                      <p:tavLst>
                                        <p:tav fmla="" tm="0">
                                          <p:val>
                                            <p:strVal val="0"/>
                                          </p:val>
                                        </p:tav>
                                        <p:tav fmla="" tm="100000">
                                          <p:val>
                                            <p:strVal val="#ppt_w"/>
                                          </p:val>
                                        </p:tav>
                                      </p:tavLst>
                                    </p:anim>
                                    <p:anim calcmode="lin" valueType="num">
                                      <p:cBhvr additive="base">
                                        <p:cTn dur="300"/>
                                        <p:tgtEl>
                                          <p:spTgt spid="3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3"/>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12" name="Google Shape;412;p23"/>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Video Review </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413" name="Google Shape;413;p23"/>
          <p:cNvGrpSpPr/>
          <p:nvPr/>
        </p:nvGrpSpPr>
        <p:grpSpPr>
          <a:xfrm>
            <a:off x="211128" y="104764"/>
            <a:ext cx="980376" cy="1007343"/>
            <a:chOff x="-1" y="-2"/>
            <a:chExt cx="980375" cy="1007341"/>
          </a:xfrm>
        </p:grpSpPr>
        <p:sp>
          <p:nvSpPr>
            <p:cNvPr id="414" name="Google Shape;414;p23"/>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15" name="Google Shape;415;p2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16" name="Google Shape;416;p23"/>
            <p:cNvGrpSpPr/>
            <p:nvPr/>
          </p:nvGrpSpPr>
          <p:grpSpPr>
            <a:xfrm>
              <a:off x="142133" y="146024"/>
              <a:ext cx="696259" cy="715335"/>
              <a:chOff x="-2" y="-2"/>
              <a:chExt cx="696258" cy="715334"/>
            </a:xfrm>
          </p:grpSpPr>
          <p:sp>
            <p:nvSpPr>
              <p:cNvPr id="417" name="Google Shape;417;p23"/>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18" name="Google Shape;418;p23"/>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19" name="Google Shape;419;p23"/>
          <p:cNvSpPr txBox="1"/>
          <p:nvPr/>
        </p:nvSpPr>
        <p:spPr>
          <a:xfrm>
            <a:off x="272653" y="1573374"/>
            <a:ext cx="8598694" cy="41708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What are the actual physical modifications to the gastrointestinal tract when the Roux-en-Y gastric bypass procedure is performed? </a:t>
            </a:r>
            <a:endParaRPr/>
          </a:p>
          <a:p>
            <a:pPr indent="-228600" lvl="0" marL="342900" marR="0" rtl="0" algn="just">
              <a:lnSpc>
                <a:spcPct val="100000"/>
              </a:lnSpc>
              <a:spcBef>
                <a:spcPts val="6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a)  The capacity of the stomach is surgically decreased to about one cup volume.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b)  A portion of the upper small intestine is disconnected from the GI tract.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c)  The Roux gland is disconnected from the GI tract.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d)  The ileum is removed.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e)  All of the above are true.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f)  (a) and (b) only are correct. </a:t>
            </a:r>
            <a:br>
              <a:rPr b="0" i="0" lang="en-US" sz="1800" u="none" cap="none" strike="noStrike">
                <a:solidFill>
                  <a:srgbClr val="000000"/>
                </a:solidFill>
                <a:latin typeface="Arial"/>
                <a:ea typeface="Arial"/>
                <a:cs typeface="Arial"/>
                <a:sym typeface="Arial"/>
              </a:rPr>
            </a:br>
            <a:endParaRPr/>
          </a:p>
        </p:txBody>
      </p:sp>
      <p:grpSp>
        <p:nvGrpSpPr>
          <p:cNvPr id="420" name="Google Shape;420;p23"/>
          <p:cNvGrpSpPr/>
          <p:nvPr/>
        </p:nvGrpSpPr>
        <p:grpSpPr>
          <a:xfrm>
            <a:off x="-74260" y="6205463"/>
            <a:ext cx="12248972" cy="755702"/>
            <a:chOff x="-1" y="-2"/>
            <a:chExt cx="12248970" cy="755701"/>
          </a:xfrm>
        </p:grpSpPr>
        <p:sp>
          <p:nvSpPr>
            <p:cNvPr id="421" name="Google Shape;421;p2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22" name="Google Shape;422;p2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23" name="Google Shape;423;p23"/>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24" name="Google Shape;424;p2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300"/>
                                        <p:tgtEl>
                                          <p:spTgt spid="413"/>
                                        </p:tgtEl>
                                        <p:attrNameLst>
                                          <p:attrName>ppt_w</p:attrName>
                                        </p:attrNameLst>
                                      </p:cBhvr>
                                      <p:tavLst>
                                        <p:tav fmla="" tm="0">
                                          <p:val>
                                            <p:strVal val="0"/>
                                          </p:val>
                                        </p:tav>
                                        <p:tav fmla="" tm="100000">
                                          <p:val>
                                            <p:strVal val="#ppt_w"/>
                                          </p:val>
                                        </p:tav>
                                      </p:tavLst>
                                    </p:anim>
                                    <p:anim calcmode="lin" valueType="num">
                                      <p:cBhvr additive="base">
                                        <p:cTn dur="300"/>
                                        <p:tgtEl>
                                          <p:spTgt spid="4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4"/>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30" name="Google Shape;430;p24"/>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Video Review </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431" name="Google Shape;431;p24"/>
          <p:cNvGrpSpPr/>
          <p:nvPr/>
        </p:nvGrpSpPr>
        <p:grpSpPr>
          <a:xfrm>
            <a:off x="211128" y="104764"/>
            <a:ext cx="980376" cy="1007343"/>
            <a:chOff x="-1" y="-2"/>
            <a:chExt cx="980375" cy="1007341"/>
          </a:xfrm>
        </p:grpSpPr>
        <p:sp>
          <p:nvSpPr>
            <p:cNvPr id="432" name="Google Shape;432;p24"/>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33" name="Google Shape;433;p24"/>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34" name="Google Shape;434;p24"/>
            <p:cNvGrpSpPr/>
            <p:nvPr/>
          </p:nvGrpSpPr>
          <p:grpSpPr>
            <a:xfrm>
              <a:off x="142133" y="146024"/>
              <a:ext cx="696259" cy="715335"/>
              <a:chOff x="-2" y="-2"/>
              <a:chExt cx="696258" cy="715334"/>
            </a:xfrm>
          </p:grpSpPr>
          <p:sp>
            <p:nvSpPr>
              <p:cNvPr id="435" name="Google Shape;435;p24"/>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36" name="Google Shape;436;p24"/>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37" name="Google Shape;437;p24"/>
          <p:cNvSpPr txBox="1"/>
          <p:nvPr/>
        </p:nvSpPr>
        <p:spPr>
          <a:xfrm>
            <a:off x="272653" y="1440025"/>
            <a:ext cx="8598694" cy="44375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Why does the procedure result in weight loss? </a:t>
            </a:r>
            <a:endParaRPr/>
          </a:p>
          <a:p>
            <a:pPr indent="-228600" lvl="0" marL="342900" marR="0" rtl="0" algn="just">
              <a:lnSpc>
                <a:spcPct val="100000"/>
              </a:lnSpc>
              <a:spcBef>
                <a:spcPts val="6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a)  The patient “feels full” much more quickly—it is actually uncomfortable to eat too much.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b)  Some of the absorptive area of the small intestine is bypassed, so fewer calories are absorbed.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c)  The reconnection of ducts from the pancreas and the bile duct allows for secretion of some digestive enzymes that are necessary for complete breakdown of food.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d)  The procedure decreases the peristaltic capability of the lower intestine.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e)  All of the above are true.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f)  (a) and (b) only result in weight loss. </a:t>
            </a:r>
            <a:endParaRPr/>
          </a:p>
        </p:txBody>
      </p:sp>
      <p:grpSp>
        <p:nvGrpSpPr>
          <p:cNvPr id="438" name="Google Shape;438;p24"/>
          <p:cNvGrpSpPr/>
          <p:nvPr/>
        </p:nvGrpSpPr>
        <p:grpSpPr>
          <a:xfrm>
            <a:off x="-74260" y="6205463"/>
            <a:ext cx="12248972" cy="755702"/>
            <a:chOff x="-1" y="-2"/>
            <a:chExt cx="12248970" cy="755701"/>
          </a:xfrm>
        </p:grpSpPr>
        <p:sp>
          <p:nvSpPr>
            <p:cNvPr id="439" name="Google Shape;439;p24"/>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40" name="Google Shape;440;p24"/>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41" name="Google Shape;441;p24"/>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42" name="Google Shape;442;p24"/>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300"/>
                                        <p:tgtEl>
                                          <p:spTgt spid="431"/>
                                        </p:tgtEl>
                                        <p:attrNameLst>
                                          <p:attrName>ppt_w</p:attrName>
                                        </p:attrNameLst>
                                      </p:cBhvr>
                                      <p:tavLst>
                                        <p:tav fmla="" tm="0">
                                          <p:val>
                                            <p:strVal val="0"/>
                                          </p:val>
                                        </p:tav>
                                        <p:tav fmla="" tm="100000">
                                          <p:val>
                                            <p:strVal val="#ppt_w"/>
                                          </p:val>
                                        </p:tav>
                                      </p:tavLst>
                                    </p:anim>
                                    <p:anim calcmode="lin" valueType="num">
                                      <p:cBhvr additive="base">
                                        <p:cTn dur="300"/>
                                        <p:tgtEl>
                                          <p:spTgt spid="4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5"/>
          <p:cNvSpPr/>
          <p:nvPr/>
        </p:nvSpPr>
        <p:spPr>
          <a:xfrm>
            <a:off x="-232775" y="198256"/>
            <a:ext cx="9609550" cy="627054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448" name="Google Shape;448;p25"/>
          <p:cNvSpPr txBox="1"/>
          <p:nvPr/>
        </p:nvSpPr>
        <p:spPr>
          <a:xfrm>
            <a:off x="59200" y="341083"/>
            <a:ext cx="7472889" cy="528912"/>
          </a:xfrm>
          <a:prstGeom prst="rect">
            <a:avLst/>
          </a:prstGeom>
          <a:noFill/>
          <a:ln>
            <a:noFill/>
          </a:ln>
        </p:spPr>
        <p:txBody>
          <a:bodyPr anchorCtr="0" anchor="ctr" bIns="38125" lIns="38125" spcFirstLastPara="1" rIns="38125" wrap="square" tIns="38125">
            <a:spAutoFit/>
          </a:bodyPr>
          <a:lstStyle/>
          <a:p>
            <a:pPr indent="-403277" lvl="0" marL="403277" marR="0" rtl="0" algn="l">
              <a:lnSpc>
                <a:spcPct val="150000"/>
              </a:lnSpc>
              <a:spcBef>
                <a:spcPts val="0"/>
              </a:spcBef>
              <a:spcAft>
                <a:spcPts val="0"/>
              </a:spcAft>
              <a:buClr>
                <a:srgbClr val="F1F1F1"/>
              </a:buClr>
              <a:buSzPts val="3200"/>
              <a:buFont typeface="Times New Roman"/>
              <a:buChar char="◆"/>
            </a:pPr>
            <a:r>
              <a:rPr b="1" i="0" lang="en-US" sz="3200" u="none" cap="none" strike="noStrike">
                <a:solidFill>
                  <a:srgbClr val="F1F1F1"/>
                </a:solidFill>
                <a:latin typeface="Times New Roman"/>
                <a:ea typeface="Times New Roman"/>
                <a:cs typeface="Times New Roman"/>
                <a:sym typeface="Times New Roman"/>
              </a:rPr>
              <a:t>Mini-Case #1 – Lillian’s Story </a:t>
            </a:r>
            <a:endParaRPr/>
          </a:p>
        </p:txBody>
      </p:sp>
      <p:sp>
        <p:nvSpPr>
          <p:cNvPr id="449" name="Google Shape;449;p25"/>
          <p:cNvSpPr txBox="1"/>
          <p:nvPr/>
        </p:nvSpPr>
        <p:spPr>
          <a:xfrm>
            <a:off x="306173" y="1366277"/>
            <a:ext cx="8531653" cy="5006326"/>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F1F1F1"/>
              </a:buClr>
              <a:buSzPts val="1900"/>
              <a:buFont typeface="Times New Roman"/>
              <a:buNone/>
            </a:pPr>
            <a:r>
              <a:rPr b="1" i="0" lang="en-US" sz="1900" u="none" cap="none" strike="noStrike">
                <a:solidFill>
                  <a:srgbClr val="F1F1F1"/>
                </a:solidFill>
                <a:latin typeface="Times New Roman"/>
                <a:ea typeface="Times New Roman"/>
                <a:cs typeface="Times New Roman"/>
                <a:sym typeface="Times New Roman"/>
              </a:rPr>
              <a:t>Lillian was 21 years old and morbidly obese. As a very young teenager, she had problems with binge eating. Now, she had settled into a pattern of eating when she was lonely, eating when she got a bad grade, and even eating when she felt bad about her weight. Lillian had talked about marrying Mark since kindergarten, when they got engaged on the playground. Now, he bought her a beautiful ring and the couple was planning a summer wedding. Lillian wanted to look pretty in her bride’s dress. She wanted the energy and grace to dance all night at her reception. More importantly, she wanted to be able to walk and run and fulfill her dreams of teaching active young elementary school children. She wanted to be slim enough to carry a baby with minimum risk, and start her own family. She weighed 312 pounds when her doctor began talking to her about gastric bypass surgery (also called bariatric surgery). Before the procedure, Lillian gave a complete dietary history to a specially trained nurse and underwent a battery of tests to show that she could physically withstand the procedure. She also saw a counsellor who explored Lilian’s rationale and expectations from the surgery. </a:t>
            </a:r>
            <a:endParaRPr/>
          </a:p>
          <a:p>
            <a:pPr indent="0" lvl="0" marL="0" marR="0" rtl="0" algn="just">
              <a:lnSpc>
                <a:spcPct val="100000"/>
              </a:lnSpc>
              <a:spcBef>
                <a:spcPts val="1500"/>
              </a:spcBef>
              <a:spcAft>
                <a:spcPts val="0"/>
              </a:spcAft>
              <a:buClr>
                <a:srgbClr val="F1F1F1"/>
              </a:buClr>
              <a:buSzPts val="1900"/>
              <a:buFont typeface="Times New Roman"/>
              <a:buNone/>
            </a:pPr>
            <a:r>
              <a:rPr b="1" i="0" lang="en-US" sz="1900" u="none" cap="none" strike="noStrike">
                <a:solidFill>
                  <a:srgbClr val="F1F1F1"/>
                </a:solidFill>
                <a:latin typeface="Times New Roman"/>
                <a:ea typeface="Times New Roman"/>
                <a:cs typeface="Times New Roman"/>
                <a:sym typeface="Times New Roman"/>
              </a:rPr>
              <a:t>The procedure he recommended is diagrammed in Figure 1.</a:t>
            </a:r>
            <a:br>
              <a:rPr b="1" i="0" lang="en-US" sz="1900" u="none" cap="none" strike="noStrike">
                <a:solidFill>
                  <a:srgbClr val="F1F1F1"/>
                </a:solidFill>
                <a:latin typeface="Times New Roman"/>
                <a:ea typeface="Times New Roman"/>
                <a:cs typeface="Times New Roman"/>
                <a:sym typeface="Times New Roman"/>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descr="Screen Shot 2019-08-30 at 13.43.23.png" id="454" name="Google Shape;454;p26"/>
          <p:cNvPicPr preferRelativeResize="0"/>
          <p:nvPr/>
        </p:nvPicPr>
        <p:blipFill rotWithShape="1">
          <a:blip r:embed="rId3">
            <a:alphaModFix/>
          </a:blip>
          <a:srcRect b="0" l="0" r="0" t="0"/>
          <a:stretch/>
        </p:blipFill>
        <p:spPr>
          <a:xfrm>
            <a:off x="1650950" y="66376"/>
            <a:ext cx="5656208" cy="4534222"/>
          </a:xfrm>
          <a:prstGeom prst="rect">
            <a:avLst/>
          </a:prstGeom>
          <a:noFill/>
          <a:ln>
            <a:noFill/>
          </a:ln>
        </p:spPr>
      </p:pic>
      <p:sp>
        <p:nvSpPr>
          <p:cNvPr id="455" name="Google Shape;455;p26"/>
          <p:cNvSpPr txBox="1"/>
          <p:nvPr/>
        </p:nvSpPr>
        <p:spPr>
          <a:xfrm>
            <a:off x="418405" y="4378983"/>
            <a:ext cx="8307190" cy="2353311"/>
          </a:xfrm>
          <a:prstGeom prst="rect">
            <a:avLst/>
          </a:prstGeom>
          <a:noFill/>
          <a:ln>
            <a:noFill/>
          </a:ln>
        </p:spPr>
        <p:txBody>
          <a:bodyPr anchorCtr="0" anchor="ctr" bIns="50800" lIns="50800" spcFirstLastPara="1" rIns="50800" wrap="square" tIns="50800">
            <a:spAutoFit/>
          </a:bodyPr>
          <a:lstStyle/>
          <a:p>
            <a:pPr indent="0" lvl="0" marL="0" marR="0" rtl="0" algn="just">
              <a:lnSpc>
                <a:spcPct val="200000"/>
              </a:lnSpc>
              <a:spcBef>
                <a:spcPts val="0"/>
              </a:spcBef>
              <a:spcAft>
                <a:spcPts val="0"/>
              </a:spcAft>
              <a:buClr>
                <a:srgbClr val="000000"/>
              </a:buClr>
              <a:buSzPts val="1800"/>
              <a:buFont typeface="Times"/>
              <a:buNone/>
            </a:pPr>
            <a:r>
              <a:rPr b="1" i="1" lang="en-US" sz="1800" u="none" cap="none" strike="noStrike">
                <a:solidFill>
                  <a:srgbClr val="000000"/>
                </a:solidFill>
                <a:latin typeface="Times"/>
                <a:ea typeface="Times"/>
                <a:cs typeface="Times"/>
                <a:sym typeface="Times"/>
              </a:rPr>
              <a:t>Gastric By-Pass Surgery. </a:t>
            </a:r>
            <a:r>
              <a:rPr b="1" i="0" lang="en-US" sz="1800" u="none" cap="none" strike="noStrike">
                <a:solidFill>
                  <a:srgbClr val="000000"/>
                </a:solidFill>
                <a:latin typeface="Times"/>
                <a:ea typeface="Times"/>
                <a:cs typeface="Times"/>
                <a:sym typeface="Times"/>
              </a:rPr>
              <a:t>Note that a very small piece of the stomach remains connected to the esophagus after surgery—the majority of the stomach is cut away. Moreover, the duodenum is left connected to that large, now disconnected part of the stomach, and the jejunum, the primary site of nutrient uptake from food, is newly connected to the small, still functional, stomach pouch. </a:t>
            </a:r>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7"/>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461" name="Google Shape;461;p27"/>
          <p:cNvGrpSpPr/>
          <p:nvPr/>
        </p:nvGrpSpPr>
        <p:grpSpPr>
          <a:xfrm>
            <a:off x="211128" y="104764"/>
            <a:ext cx="980376" cy="1007343"/>
            <a:chOff x="-1" y="-2"/>
            <a:chExt cx="980375" cy="1007341"/>
          </a:xfrm>
        </p:grpSpPr>
        <p:sp>
          <p:nvSpPr>
            <p:cNvPr id="462" name="Google Shape;462;p2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63" name="Google Shape;463;p2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64" name="Google Shape;464;p27"/>
            <p:cNvGrpSpPr/>
            <p:nvPr/>
          </p:nvGrpSpPr>
          <p:grpSpPr>
            <a:xfrm>
              <a:off x="142133" y="146024"/>
              <a:ext cx="696259" cy="715335"/>
              <a:chOff x="-2" y="-2"/>
              <a:chExt cx="696258" cy="715334"/>
            </a:xfrm>
          </p:grpSpPr>
          <p:sp>
            <p:nvSpPr>
              <p:cNvPr id="465" name="Google Shape;465;p2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66" name="Google Shape;466;p27"/>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67" name="Google Shape;467;p27"/>
          <p:cNvSpPr txBox="1"/>
          <p:nvPr/>
        </p:nvSpPr>
        <p:spPr>
          <a:xfrm>
            <a:off x="272653" y="1374140"/>
            <a:ext cx="8598694" cy="3139630"/>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 How does limited stomach volume affect weight loss? </a:t>
            </a:r>
            <a:br>
              <a:rPr b="0" i="0" lang="en-US" sz="2400" u="none" cap="none" strike="noStrike">
                <a:solidFill>
                  <a:srgbClr val="000000"/>
                </a:solidFill>
                <a:latin typeface="Arial"/>
                <a:ea typeface="Arial"/>
                <a:cs typeface="Arial"/>
                <a:sym typeface="Arial"/>
              </a:rPr>
            </a:b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gall bladder secretes bile, which emulsifies fats, and the pancreas secretes digestive enzymes, both into the duodenum. Moreover, the duodenum is the primary site of dietary iron uptake. How might the reconnection of the duodenum aid in digestion?</a:t>
            </a:r>
            <a:endParaRPr/>
          </a:p>
        </p:txBody>
      </p:sp>
      <p:grpSp>
        <p:nvGrpSpPr>
          <p:cNvPr id="468" name="Google Shape;468;p27"/>
          <p:cNvGrpSpPr/>
          <p:nvPr/>
        </p:nvGrpSpPr>
        <p:grpSpPr>
          <a:xfrm>
            <a:off x="-74260" y="6205463"/>
            <a:ext cx="12248972" cy="755702"/>
            <a:chOff x="-1" y="-2"/>
            <a:chExt cx="12248970" cy="755701"/>
          </a:xfrm>
        </p:grpSpPr>
        <p:sp>
          <p:nvSpPr>
            <p:cNvPr id="469" name="Google Shape;469;p2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70" name="Google Shape;470;p2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71" name="Google Shape;471;p27"/>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72" name="Google Shape;472;p2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300"/>
                                        <p:tgtEl>
                                          <p:spTgt spid="461"/>
                                        </p:tgtEl>
                                        <p:attrNameLst>
                                          <p:attrName>ppt_w</p:attrName>
                                        </p:attrNameLst>
                                      </p:cBhvr>
                                      <p:tavLst>
                                        <p:tav fmla="" tm="0">
                                          <p:val>
                                            <p:strVal val="0"/>
                                          </p:val>
                                        </p:tav>
                                        <p:tav fmla="" tm="100000">
                                          <p:val>
                                            <p:strVal val="#ppt_w"/>
                                          </p:val>
                                        </p:tav>
                                      </p:tavLst>
                                    </p:anim>
                                    <p:anim calcmode="lin" valueType="num">
                                      <p:cBhvr additive="base">
                                        <p:cTn dur="300"/>
                                        <p:tgtEl>
                                          <p:spTgt spid="4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8"/>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78" name="Google Shape;478;p28"/>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Video Review </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479" name="Google Shape;479;p28"/>
          <p:cNvGrpSpPr/>
          <p:nvPr/>
        </p:nvGrpSpPr>
        <p:grpSpPr>
          <a:xfrm>
            <a:off x="211128" y="104764"/>
            <a:ext cx="980376" cy="1007343"/>
            <a:chOff x="-1" y="-2"/>
            <a:chExt cx="980375" cy="1007341"/>
          </a:xfrm>
        </p:grpSpPr>
        <p:sp>
          <p:nvSpPr>
            <p:cNvPr id="480" name="Google Shape;480;p28"/>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81" name="Google Shape;481;p28"/>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82" name="Google Shape;482;p28"/>
            <p:cNvGrpSpPr/>
            <p:nvPr/>
          </p:nvGrpSpPr>
          <p:grpSpPr>
            <a:xfrm>
              <a:off x="142133" y="146024"/>
              <a:ext cx="696259" cy="715335"/>
              <a:chOff x="-2" y="-2"/>
              <a:chExt cx="696258" cy="715334"/>
            </a:xfrm>
          </p:grpSpPr>
          <p:sp>
            <p:nvSpPr>
              <p:cNvPr id="483" name="Google Shape;483;p28"/>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84" name="Google Shape;484;p28"/>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485" name="Google Shape;485;p28"/>
          <p:cNvSpPr txBox="1"/>
          <p:nvPr/>
        </p:nvSpPr>
        <p:spPr>
          <a:xfrm>
            <a:off x="272653" y="1821024"/>
            <a:ext cx="8598694" cy="3675523"/>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 Many different types of micro-organisms can disrupt the function of the gastrointestinal tract. </a:t>
            </a:r>
            <a:r>
              <a:rPr b="1" i="1" lang="en-US" sz="1800" u="none" cap="none" strike="noStrike">
                <a:solidFill>
                  <a:srgbClr val="000000"/>
                </a:solidFill>
                <a:latin typeface="Arial"/>
                <a:ea typeface="Arial"/>
                <a:cs typeface="Arial"/>
                <a:sym typeface="Arial"/>
              </a:rPr>
              <a:t>V. cholera </a:t>
            </a:r>
            <a:r>
              <a:rPr b="1" i="0" lang="en-US" sz="1800" u="none" cap="none" strike="noStrike">
                <a:solidFill>
                  <a:srgbClr val="000000"/>
                </a:solidFill>
                <a:latin typeface="Arial"/>
                <a:ea typeface="Arial"/>
                <a:cs typeface="Arial"/>
                <a:sym typeface="Arial"/>
              </a:rPr>
              <a:t>is a good example, causing short acute bouts of dizziness, disorientation, and diahrrea that, if untreated, can even be fatal. The cholera organism itself is a(n) …</a:t>
            </a:r>
            <a:endParaRPr/>
          </a:p>
          <a:p>
            <a:pPr indent="-342900" lvl="0" marL="342900" marR="0" rtl="0" algn="just">
              <a:lnSpc>
                <a:spcPct val="100000"/>
              </a:lnSpc>
              <a:spcBef>
                <a:spcPts val="600"/>
              </a:spcBef>
              <a:spcAft>
                <a:spcPts val="0"/>
              </a:spcAft>
              <a:buClr>
                <a:srgbClr val="000000"/>
              </a:buClr>
              <a:buSzPts val="1800"/>
              <a:buFont typeface="Arial"/>
              <a:buChar char="•"/>
            </a:pPr>
            <a:br>
              <a:rPr b="1"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Arial"/>
                <a:ea typeface="Arial"/>
                <a:cs typeface="Arial"/>
                <a:sym typeface="Arial"/>
              </a:rPr>
              <a:t>a) bacterium. </a:t>
            </a:r>
            <a:br>
              <a:rPr b="1"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Arial"/>
                <a:ea typeface="Arial"/>
                <a:cs typeface="Arial"/>
                <a:sym typeface="Arial"/>
              </a:rPr>
              <a:t>b) fungus. </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c) virus. </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d) parasite. </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e) worm. </a:t>
            </a:r>
            <a:endParaRPr/>
          </a:p>
          <a:p>
            <a:pPr indent="-342900" lvl="0" marL="342900" marR="0" rtl="0" algn="just">
              <a:lnSpc>
                <a:spcPct val="100000"/>
              </a:lnSpc>
              <a:spcBef>
                <a:spcPts val="6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f) tick. </a:t>
            </a:r>
            <a:br>
              <a:rPr b="1" i="0" lang="en-US" sz="1800" u="none" cap="none" strike="noStrike">
                <a:solidFill>
                  <a:srgbClr val="000000"/>
                </a:solidFill>
                <a:latin typeface="Arial"/>
                <a:ea typeface="Arial"/>
                <a:cs typeface="Arial"/>
                <a:sym typeface="Arial"/>
              </a:rPr>
            </a:br>
            <a:endParaRPr/>
          </a:p>
        </p:txBody>
      </p:sp>
      <p:grpSp>
        <p:nvGrpSpPr>
          <p:cNvPr id="486" name="Google Shape;486;p28"/>
          <p:cNvGrpSpPr/>
          <p:nvPr/>
        </p:nvGrpSpPr>
        <p:grpSpPr>
          <a:xfrm>
            <a:off x="-74260" y="6205463"/>
            <a:ext cx="12248972" cy="755702"/>
            <a:chOff x="-1" y="-2"/>
            <a:chExt cx="12248970" cy="755701"/>
          </a:xfrm>
        </p:grpSpPr>
        <p:sp>
          <p:nvSpPr>
            <p:cNvPr id="487" name="Google Shape;487;p28"/>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88" name="Google Shape;488;p28"/>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89" name="Google Shape;489;p28"/>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490" name="Google Shape;490;p28"/>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300"/>
                                        <p:tgtEl>
                                          <p:spTgt spid="479"/>
                                        </p:tgtEl>
                                        <p:attrNameLst>
                                          <p:attrName>ppt_w</p:attrName>
                                        </p:attrNameLst>
                                      </p:cBhvr>
                                      <p:tavLst>
                                        <p:tav fmla="" tm="0">
                                          <p:val>
                                            <p:strVal val="0"/>
                                          </p:val>
                                        </p:tav>
                                        <p:tav fmla="" tm="100000">
                                          <p:val>
                                            <p:strVal val="#ppt_w"/>
                                          </p:val>
                                        </p:tav>
                                      </p:tavLst>
                                    </p:anim>
                                    <p:anim calcmode="lin" valueType="num">
                                      <p:cBhvr additive="base">
                                        <p:cTn dur="300"/>
                                        <p:tgtEl>
                                          <p:spTgt spid="4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9"/>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96" name="Google Shape;496;p29"/>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Video Review </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497" name="Google Shape;497;p29"/>
          <p:cNvGrpSpPr/>
          <p:nvPr/>
        </p:nvGrpSpPr>
        <p:grpSpPr>
          <a:xfrm>
            <a:off x="211128" y="104764"/>
            <a:ext cx="980376" cy="1007343"/>
            <a:chOff x="-1" y="-2"/>
            <a:chExt cx="980375" cy="1007341"/>
          </a:xfrm>
        </p:grpSpPr>
        <p:sp>
          <p:nvSpPr>
            <p:cNvPr id="498" name="Google Shape;498;p29"/>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99" name="Google Shape;499;p29"/>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00" name="Google Shape;500;p29"/>
            <p:cNvGrpSpPr/>
            <p:nvPr/>
          </p:nvGrpSpPr>
          <p:grpSpPr>
            <a:xfrm>
              <a:off x="142133" y="146024"/>
              <a:ext cx="696259" cy="715335"/>
              <a:chOff x="-2" y="-2"/>
              <a:chExt cx="696258" cy="715334"/>
            </a:xfrm>
          </p:grpSpPr>
          <p:sp>
            <p:nvSpPr>
              <p:cNvPr id="501" name="Google Shape;501;p29"/>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02" name="Google Shape;502;p29"/>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503" name="Google Shape;503;p29"/>
          <p:cNvSpPr txBox="1"/>
          <p:nvPr/>
        </p:nvSpPr>
        <p:spPr>
          <a:xfrm>
            <a:off x="272653" y="1706724"/>
            <a:ext cx="8598694" cy="39041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 How does </a:t>
            </a:r>
            <a:r>
              <a:rPr b="1" i="1" lang="en-US" sz="1800" u="none" cap="none" strike="noStrike">
                <a:solidFill>
                  <a:srgbClr val="000000"/>
                </a:solidFill>
                <a:latin typeface="Arial"/>
                <a:ea typeface="Arial"/>
                <a:cs typeface="Arial"/>
                <a:sym typeface="Arial"/>
              </a:rPr>
              <a:t>V. cholera </a:t>
            </a:r>
            <a:r>
              <a:rPr b="1" i="0" lang="en-US" sz="1800" u="none" cap="none" strike="noStrike">
                <a:solidFill>
                  <a:srgbClr val="000000"/>
                </a:solidFill>
                <a:latin typeface="Arial"/>
                <a:ea typeface="Arial"/>
                <a:cs typeface="Arial"/>
                <a:sym typeface="Arial"/>
              </a:rPr>
              <a:t>most frequently gain entry to the body? </a:t>
            </a:r>
            <a:endParaRPr/>
          </a:p>
          <a:p>
            <a:pPr indent="-228600" lvl="0" marL="342900" marR="0" rtl="0" algn="just">
              <a:lnSpc>
                <a:spcPct val="100000"/>
              </a:lnSpc>
              <a:spcBef>
                <a:spcPts val="6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a)  The bite of a mosquito or sand fly.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b)  Living in a household with another person who has cholera.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c)  Drinking of water that has not been properly purified of contaminating feces.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d)  This type of disease is usually nosocomial, i.e., of hospital origin.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e)  All of the above are likely.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f)  Primary concerns are items a, b, and c. </a:t>
            </a:r>
            <a:br>
              <a:rPr b="0" i="0" lang="en-US" sz="1800" u="none" cap="none" strike="noStrike">
                <a:solidFill>
                  <a:srgbClr val="000000"/>
                </a:solidFill>
                <a:latin typeface="Arial"/>
                <a:ea typeface="Arial"/>
                <a:cs typeface="Arial"/>
                <a:sym typeface="Arial"/>
              </a:rPr>
            </a:br>
            <a:endParaRPr/>
          </a:p>
        </p:txBody>
      </p:sp>
      <p:grpSp>
        <p:nvGrpSpPr>
          <p:cNvPr id="504" name="Google Shape;504;p29"/>
          <p:cNvGrpSpPr/>
          <p:nvPr/>
        </p:nvGrpSpPr>
        <p:grpSpPr>
          <a:xfrm>
            <a:off x="-74260" y="6205463"/>
            <a:ext cx="12248972" cy="755702"/>
            <a:chOff x="-1" y="-2"/>
            <a:chExt cx="12248970" cy="755701"/>
          </a:xfrm>
        </p:grpSpPr>
        <p:sp>
          <p:nvSpPr>
            <p:cNvPr id="505" name="Google Shape;505;p29"/>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06" name="Google Shape;506;p29"/>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07" name="Google Shape;507;p29"/>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508" name="Google Shape;508;p29"/>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300"/>
                                        <p:tgtEl>
                                          <p:spTgt spid="497"/>
                                        </p:tgtEl>
                                        <p:attrNameLst>
                                          <p:attrName>ppt_w</p:attrName>
                                        </p:attrNameLst>
                                      </p:cBhvr>
                                      <p:tavLst>
                                        <p:tav fmla="" tm="0">
                                          <p:val>
                                            <p:strVal val="0"/>
                                          </p:val>
                                        </p:tav>
                                        <p:tav fmla="" tm="100000">
                                          <p:val>
                                            <p:strVal val="#ppt_w"/>
                                          </p:val>
                                        </p:tav>
                                      </p:tavLst>
                                    </p:anim>
                                    <p:anim calcmode="lin" valueType="num">
                                      <p:cBhvr additive="base">
                                        <p:cTn dur="300"/>
                                        <p:tgtEl>
                                          <p:spTgt spid="4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0"/>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514" name="Google Shape;514;p30"/>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Video Review </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515" name="Google Shape;515;p30"/>
          <p:cNvGrpSpPr/>
          <p:nvPr/>
        </p:nvGrpSpPr>
        <p:grpSpPr>
          <a:xfrm>
            <a:off x="211128" y="104764"/>
            <a:ext cx="980376" cy="1007343"/>
            <a:chOff x="-1" y="-2"/>
            <a:chExt cx="980375" cy="1007341"/>
          </a:xfrm>
        </p:grpSpPr>
        <p:sp>
          <p:nvSpPr>
            <p:cNvPr id="516" name="Google Shape;516;p30"/>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17" name="Google Shape;517;p30"/>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18" name="Google Shape;518;p30"/>
            <p:cNvGrpSpPr/>
            <p:nvPr/>
          </p:nvGrpSpPr>
          <p:grpSpPr>
            <a:xfrm>
              <a:off x="142133" y="146024"/>
              <a:ext cx="696259" cy="715335"/>
              <a:chOff x="-2" y="-2"/>
              <a:chExt cx="696258" cy="715334"/>
            </a:xfrm>
          </p:grpSpPr>
          <p:sp>
            <p:nvSpPr>
              <p:cNvPr id="519" name="Google Shape;519;p30"/>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20" name="Google Shape;520;p30"/>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521" name="Google Shape;521;p30"/>
          <p:cNvSpPr txBox="1"/>
          <p:nvPr/>
        </p:nvSpPr>
        <p:spPr>
          <a:xfrm>
            <a:off x="272653" y="1973424"/>
            <a:ext cx="8598694" cy="33707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 The gastrointestinal structure whose function is targeted by </a:t>
            </a:r>
            <a:r>
              <a:rPr b="1" i="1" lang="en-US" sz="1800" u="none" cap="none" strike="noStrike">
                <a:solidFill>
                  <a:srgbClr val="000000"/>
                </a:solidFill>
                <a:latin typeface="Arial"/>
                <a:ea typeface="Arial"/>
                <a:cs typeface="Arial"/>
                <a:sym typeface="Arial"/>
              </a:rPr>
              <a:t>V. cholera </a:t>
            </a:r>
            <a:r>
              <a:rPr b="1" i="0" lang="en-US" sz="1800" u="none" cap="none" strike="noStrike">
                <a:solidFill>
                  <a:srgbClr val="000000"/>
                </a:solidFill>
                <a:latin typeface="Arial"/>
                <a:ea typeface="Arial"/>
                <a:cs typeface="Arial"/>
                <a:sym typeface="Arial"/>
              </a:rPr>
              <a:t>is </a:t>
            </a:r>
            <a:endParaRPr/>
          </a:p>
          <a:p>
            <a:pPr indent="-228600" lvl="0" marL="342900" marR="0" rtl="0" algn="just">
              <a:lnSpc>
                <a:spcPct val="100000"/>
              </a:lnSpc>
              <a:spcBef>
                <a:spcPts val="6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a)  mechanical disruption of food in the oral cavity.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b)  peristalsis in the esophagus.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c)  hydrochloride ion secretion by the parietal cells of the stomach.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d)  iron uptake in the duodenum.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e)  chloride ion transport system and fluid uptake in the jejunum. </a:t>
            </a:r>
            <a:endParaRPr/>
          </a:p>
          <a:p>
            <a:pPr indent="-317500" lvl="1" marL="914400" marR="0" rtl="0" algn="l">
              <a:lnSpc>
                <a:spcPct val="100000"/>
              </a:lnSpc>
              <a:spcBef>
                <a:spcPts val="1400"/>
              </a:spcBef>
              <a:spcAft>
                <a:spcPts val="0"/>
              </a:spcAft>
              <a:buClr>
                <a:srgbClr val="000000"/>
              </a:buClr>
              <a:buSzPts val="2610"/>
              <a:buFont typeface="Times"/>
              <a:buChar char="•"/>
            </a:pPr>
            <a:r>
              <a:rPr b="0" i="0" lang="en-US" sz="1800" u="none" cap="none" strike="noStrike">
                <a:solidFill>
                  <a:srgbClr val="000000"/>
                </a:solidFill>
                <a:latin typeface="Arial"/>
                <a:ea typeface="Arial"/>
                <a:cs typeface="Arial"/>
                <a:sym typeface="Arial"/>
              </a:rPr>
              <a:t>f)  vitamin uptake by receptors in the ileum. </a:t>
            </a:r>
            <a:endParaRPr/>
          </a:p>
        </p:txBody>
      </p:sp>
      <p:grpSp>
        <p:nvGrpSpPr>
          <p:cNvPr id="522" name="Google Shape;522;p30"/>
          <p:cNvGrpSpPr/>
          <p:nvPr/>
        </p:nvGrpSpPr>
        <p:grpSpPr>
          <a:xfrm>
            <a:off x="-74260" y="6205463"/>
            <a:ext cx="12248972" cy="755702"/>
            <a:chOff x="-1" y="-2"/>
            <a:chExt cx="12248970" cy="755701"/>
          </a:xfrm>
        </p:grpSpPr>
        <p:sp>
          <p:nvSpPr>
            <p:cNvPr id="523" name="Google Shape;523;p30"/>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24" name="Google Shape;524;p30"/>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25" name="Google Shape;525;p30"/>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526" name="Google Shape;526;p30"/>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5"/>
                                        </p:tgtEl>
                                        <p:attrNameLst>
                                          <p:attrName>style.visibility</p:attrName>
                                        </p:attrNameLst>
                                      </p:cBhvr>
                                      <p:to>
                                        <p:strVal val="visible"/>
                                      </p:to>
                                    </p:set>
                                    <p:anim calcmode="lin" valueType="num">
                                      <p:cBhvr additive="base">
                                        <p:cTn dur="300"/>
                                        <p:tgtEl>
                                          <p:spTgt spid="515"/>
                                        </p:tgtEl>
                                        <p:attrNameLst>
                                          <p:attrName>ppt_w</p:attrName>
                                        </p:attrNameLst>
                                      </p:cBhvr>
                                      <p:tavLst>
                                        <p:tav fmla="" tm="0">
                                          <p:val>
                                            <p:strVal val="0"/>
                                          </p:val>
                                        </p:tav>
                                        <p:tav fmla="" tm="100000">
                                          <p:val>
                                            <p:strVal val="#ppt_w"/>
                                          </p:val>
                                        </p:tav>
                                      </p:tavLst>
                                    </p:anim>
                                    <p:anim calcmode="lin" valueType="num">
                                      <p:cBhvr additive="base">
                                        <p:cTn dur="300"/>
                                        <p:tgtEl>
                                          <p:spTgt spid="5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4"/>
          <p:cNvSpPr txBox="1"/>
          <p:nvPr>
            <p:ph idx="4294967295" type="sldNum"/>
          </p:nvPr>
        </p:nvSpPr>
        <p:spPr>
          <a:xfrm>
            <a:off x="8712375" y="6324598"/>
            <a:ext cx="245399"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8" name="Google Shape;48;p4"/>
          <p:cNvSpPr txBox="1"/>
          <p:nvPr>
            <p:ph idx="4294967295" type="title"/>
          </p:nvPr>
        </p:nvSpPr>
        <p:spPr>
          <a:xfrm>
            <a:off x="1536699" y="2667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600"/>
              <a:buFont typeface="Arial"/>
              <a:buNone/>
            </a:pPr>
            <a:r>
              <a:rPr b="1" lang="en-US"/>
              <a:t>Before we go on</a:t>
            </a:r>
            <a:br>
              <a:rPr b="1" lang="en-US"/>
            </a:br>
            <a:endParaRPr/>
          </a:p>
        </p:txBody>
      </p:sp>
      <p:sp>
        <p:nvSpPr>
          <p:cNvPr id="49" name="Google Shape;49;p4"/>
          <p:cNvSpPr txBox="1"/>
          <p:nvPr>
            <p:ph idx="4294967295" type="body"/>
          </p:nvPr>
        </p:nvSpPr>
        <p:spPr>
          <a:xfrm>
            <a:off x="279400" y="3279774"/>
            <a:ext cx="8229600" cy="5056190"/>
          </a:xfrm>
          <a:prstGeom prst="rect">
            <a:avLst/>
          </a:prstGeom>
          <a:noFill/>
          <a:ln>
            <a:noFill/>
          </a:ln>
        </p:spPr>
        <p:txBody>
          <a:bodyPr anchorCtr="0" anchor="t" bIns="45700" lIns="45700" spcFirstLastPara="1" rIns="45700" wrap="square" tIns="45700">
            <a:normAutofit/>
          </a:bodyPr>
          <a:lstStyle/>
          <a:p>
            <a:pPr indent="-58964" lvl="0" marL="122464" rtl="0" algn="l">
              <a:lnSpc>
                <a:spcPct val="100000"/>
              </a:lnSpc>
              <a:spcBef>
                <a:spcPts val="0"/>
              </a:spcBef>
              <a:spcAft>
                <a:spcPts val="0"/>
              </a:spcAft>
              <a:buClr>
                <a:srgbClr val="000000"/>
              </a:buClr>
              <a:buSzPts val="1000"/>
              <a:buFont typeface="Arial"/>
              <a:buNone/>
            </a:pPr>
            <a:r>
              <a:t/>
            </a:r>
            <a:endParaRPr sz="1000">
              <a:solidFill>
                <a:srgbClr val="000000"/>
              </a:solidFill>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Hydrolysis reactions</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monomers and polymers </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pH on enzyme action </a:t>
            </a:r>
            <a:endParaRPr/>
          </a:p>
        </p:txBody>
      </p:sp>
      <p:grpSp>
        <p:nvGrpSpPr>
          <p:cNvPr id="50" name="Google Shape;50;p4"/>
          <p:cNvGrpSpPr/>
          <p:nvPr/>
        </p:nvGrpSpPr>
        <p:grpSpPr>
          <a:xfrm>
            <a:off x="211128" y="104764"/>
            <a:ext cx="980376" cy="1007343"/>
            <a:chOff x="-1" y="-2"/>
            <a:chExt cx="980375" cy="1007341"/>
          </a:xfrm>
        </p:grpSpPr>
        <p:sp>
          <p:nvSpPr>
            <p:cNvPr id="51" name="Google Shape;51;p4"/>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2" name="Google Shape;52;p4"/>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3" name="Google Shape;53;p4"/>
            <p:cNvGrpSpPr/>
            <p:nvPr/>
          </p:nvGrpSpPr>
          <p:grpSpPr>
            <a:xfrm>
              <a:off x="142133" y="146024"/>
              <a:ext cx="696259" cy="715335"/>
              <a:chOff x="-2" y="-2"/>
              <a:chExt cx="696258" cy="715334"/>
            </a:xfrm>
          </p:grpSpPr>
          <p:sp>
            <p:nvSpPr>
              <p:cNvPr id="54" name="Google Shape;54;p4"/>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5" name="Google Shape;55;p4"/>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56" name="Google Shape;56;p4"/>
          <p:cNvSpPr txBox="1"/>
          <p:nvPr/>
        </p:nvSpPr>
        <p:spPr>
          <a:xfrm>
            <a:off x="-25400" y="1452784"/>
            <a:ext cx="9194801" cy="1615630"/>
          </a:xfrm>
          <a:prstGeom prst="rect">
            <a:avLst/>
          </a:prstGeom>
          <a:noFill/>
          <a:ln>
            <a:noFill/>
          </a:ln>
        </p:spPr>
        <p:txBody>
          <a:bodyPr anchorCtr="0" anchor="ctr" bIns="50800" lIns="50800" spcFirstLastPara="1" rIns="50800" wrap="square" tIns="50800">
            <a:spAutoFit/>
          </a:bodyPr>
          <a:lstStyle/>
          <a:p>
            <a:pPr indent="-280736" lvl="0" marL="280736"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most </a:t>
            </a:r>
            <a:r>
              <a:rPr b="1" i="0" lang="en-US" sz="2800" u="none" cap="none" strike="noStrike">
                <a:solidFill>
                  <a:srgbClr val="000000"/>
                </a:solidFill>
                <a:latin typeface="Arial"/>
                <a:ea typeface="Arial"/>
                <a:cs typeface="Arial"/>
                <a:sym typeface="Arial"/>
              </a:rPr>
              <a:t>nutrients</a:t>
            </a:r>
            <a:r>
              <a:rPr b="0" i="0" lang="en-US" sz="2800" u="none" cap="none" strike="noStrike">
                <a:solidFill>
                  <a:srgbClr val="000000"/>
                </a:solidFill>
                <a:latin typeface="Arial"/>
                <a:ea typeface="Arial"/>
                <a:cs typeface="Arial"/>
                <a:sym typeface="Arial"/>
              </a:rPr>
              <a:t> we eat cannot be used in their existing form</a:t>
            </a:r>
            <a:endParaRPr/>
          </a:p>
          <a:p>
            <a:pPr indent="-240631" lvl="1" marL="621631"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must be broken down into smaller components before our body can make use of them</a:t>
            </a:r>
            <a:endParaRPr/>
          </a:p>
        </p:txBody>
      </p:sp>
      <p:grpSp>
        <p:nvGrpSpPr>
          <p:cNvPr id="57" name="Google Shape;57;p4"/>
          <p:cNvGrpSpPr/>
          <p:nvPr/>
        </p:nvGrpSpPr>
        <p:grpSpPr>
          <a:xfrm>
            <a:off x="-74260" y="6205463"/>
            <a:ext cx="12248972" cy="755702"/>
            <a:chOff x="-1" y="-2"/>
            <a:chExt cx="12248970" cy="755701"/>
          </a:xfrm>
        </p:grpSpPr>
        <p:sp>
          <p:nvSpPr>
            <p:cNvPr id="58" name="Google Shape;58;p4"/>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9" name="Google Shape;59;p4"/>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0" name="Google Shape;60;p4"/>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61" name="Google Shape;61;p4"/>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300"/>
                                        <p:tgtEl>
                                          <p:spTgt spid="50"/>
                                        </p:tgtEl>
                                        <p:attrNameLst>
                                          <p:attrName>ppt_w</p:attrName>
                                        </p:attrNameLst>
                                      </p:cBhvr>
                                      <p:tavLst>
                                        <p:tav fmla="" tm="0">
                                          <p:val>
                                            <p:strVal val="0"/>
                                          </p:val>
                                        </p:tav>
                                        <p:tav fmla="" tm="100000">
                                          <p:val>
                                            <p:strVal val="#ppt_w"/>
                                          </p:val>
                                        </p:tav>
                                      </p:tavLst>
                                    </p:anim>
                                    <p:anim calcmode="lin" valueType="num">
                                      <p:cBhvr additive="base">
                                        <p:cTn dur="300"/>
                                        <p:tgtEl>
                                          <p:spTgt spid="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1"/>
          <p:cNvSpPr/>
          <p:nvPr/>
        </p:nvSpPr>
        <p:spPr>
          <a:xfrm>
            <a:off x="-232775" y="198256"/>
            <a:ext cx="9609550" cy="627054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532" name="Google Shape;532;p31"/>
          <p:cNvSpPr txBox="1"/>
          <p:nvPr/>
        </p:nvSpPr>
        <p:spPr>
          <a:xfrm>
            <a:off x="59200" y="341083"/>
            <a:ext cx="7472889" cy="528912"/>
          </a:xfrm>
          <a:prstGeom prst="rect">
            <a:avLst/>
          </a:prstGeom>
          <a:noFill/>
          <a:ln>
            <a:noFill/>
          </a:ln>
        </p:spPr>
        <p:txBody>
          <a:bodyPr anchorCtr="0" anchor="ctr" bIns="38125" lIns="38125" spcFirstLastPara="1" rIns="38125" wrap="square" tIns="38125">
            <a:spAutoFit/>
          </a:bodyPr>
          <a:lstStyle/>
          <a:p>
            <a:pPr indent="-403277" lvl="0" marL="403277" marR="0" rtl="0" algn="l">
              <a:lnSpc>
                <a:spcPct val="150000"/>
              </a:lnSpc>
              <a:spcBef>
                <a:spcPts val="0"/>
              </a:spcBef>
              <a:spcAft>
                <a:spcPts val="0"/>
              </a:spcAft>
              <a:buClr>
                <a:srgbClr val="F1F1F1"/>
              </a:buClr>
              <a:buSzPts val="3200"/>
              <a:buFont typeface="Times New Roman"/>
              <a:buChar char="◆"/>
            </a:pPr>
            <a:r>
              <a:rPr b="1" i="0" lang="en-US" sz="3200" u="none" cap="none" strike="noStrike">
                <a:solidFill>
                  <a:srgbClr val="F1F1F1"/>
                </a:solidFill>
                <a:latin typeface="Times New Roman"/>
                <a:ea typeface="Times New Roman"/>
                <a:cs typeface="Times New Roman"/>
                <a:sym typeface="Times New Roman"/>
              </a:rPr>
              <a:t>Mini-Case #2 </a:t>
            </a:r>
            <a:endParaRPr/>
          </a:p>
        </p:txBody>
      </p:sp>
      <p:sp>
        <p:nvSpPr>
          <p:cNvPr id="533" name="Google Shape;533;p31"/>
          <p:cNvSpPr txBox="1"/>
          <p:nvPr/>
        </p:nvSpPr>
        <p:spPr>
          <a:xfrm>
            <a:off x="306173" y="1218338"/>
            <a:ext cx="8531653" cy="5302203"/>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F1F1F1"/>
              </a:buClr>
              <a:buSzPts val="1900"/>
              <a:buFont typeface="Times New Roman"/>
              <a:buNone/>
            </a:pPr>
            <a:r>
              <a:rPr b="1" i="0" lang="en-US" sz="1900" u="none" cap="none" strike="noStrike">
                <a:solidFill>
                  <a:srgbClr val="F1F1F1"/>
                </a:solidFill>
                <a:latin typeface="Times New Roman"/>
                <a:ea typeface="Times New Roman"/>
                <a:cs typeface="Times New Roman"/>
                <a:sym typeface="Times New Roman"/>
              </a:rPr>
              <a:t>Tyesha loved to help people. She went with friends from her Health Education class to Haiti on a medical mission. An outgoing girl, Tyesha thought the most delightful part of the mission trip was making friends with Haitians along the way. The last night out, she had dinner with several new friends in a little café down by the harbor, which featured fresh shellfish from local fishermen. She got home late, grabbed a couple of hours of sleep, and when her travel alarm rang, she thought, “Well, I’ll sleep on the plane.” But Tyesha couldn’t rest on the plane—she had started to feel sick before they even landed. A friend picked her up at the airport and asked her if she wanted to go out for dinner, but Tyesha declined. She just wanted her own home, her own bed, her own bathroom! Next day, Tyesha saw a doctor.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1500"/>
              </a:spcBef>
              <a:spcAft>
                <a:spcPts val="0"/>
              </a:spcAft>
              <a:buClr>
                <a:srgbClr val="F1F1F1"/>
              </a:buClr>
              <a:buSzPts val="1900"/>
              <a:buFont typeface="Times New Roman"/>
              <a:buNone/>
            </a:pPr>
            <a:r>
              <a:rPr b="1" i="0" lang="en-US" sz="1900" u="none" cap="none" strike="noStrike">
                <a:solidFill>
                  <a:srgbClr val="F1F1F1"/>
                </a:solidFill>
                <a:latin typeface="Times New Roman"/>
                <a:ea typeface="Times New Roman"/>
                <a:cs typeface="Times New Roman"/>
                <a:sym typeface="Times New Roman"/>
              </a:rPr>
              <a:t>The nurse took Tyesha’s vital signs and a recent medical and dietary history. She also asked Tyesha for a stool sample. Tyesha grimaced. It would be all too easy to provide a sample—she had copious diarrhea but she hated to deal with it. It was like nothing she had ever seen, thin with little clumps and a creepy grey color. Nevertheless, she provided the sample, shown in Figure 1.</a:t>
            </a:r>
            <a:br>
              <a:rPr b="1" i="0" lang="en-US" sz="1900" u="none" cap="none" strike="noStrike">
                <a:solidFill>
                  <a:srgbClr val="F1F1F1"/>
                </a:solidFill>
                <a:latin typeface="Times New Roman"/>
                <a:ea typeface="Times New Roman"/>
                <a:cs typeface="Times New Roman"/>
                <a:sym typeface="Times New Roman"/>
              </a:rPr>
            </a:b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Screen Shot 2019-08-30 at 13.56.11.png" id="538" name="Google Shape;538;p32"/>
          <p:cNvPicPr preferRelativeResize="0"/>
          <p:nvPr/>
        </p:nvPicPr>
        <p:blipFill rotWithShape="1">
          <a:blip r:embed="rId3">
            <a:alphaModFix/>
          </a:blip>
          <a:srcRect b="0" l="0" r="0" t="0"/>
          <a:stretch/>
        </p:blipFill>
        <p:spPr>
          <a:xfrm>
            <a:off x="2364183" y="1183878"/>
            <a:ext cx="4813303" cy="4152902"/>
          </a:xfrm>
          <a:prstGeom prst="rect">
            <a:avLst/>
          </a:prstGeom>
          <a:noFill/>
          <a:ln>
            <a:noFill/>
          </a:ln>
        </p:spPr>
      </p:pic>
    </p:spTree>
  </p:cSld>
  <p:clrMapOvr>
    <a:masterClrMapping/>
  </p:clrMapOvr>
  <mc:AlternateContent>
    <mc:Choice Requires="p14">
      <p:transition spd="slow" p14:dur="12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3"/>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544" name="Google Shape;544;p33"/>
          <p:cNvGrpSpPr/>
          <p:nvPr/>
        </p:nvGrpSpPr>
        <p:grpSpPr>
          <a:xfrm>
            <a:off x="211127" y="104765"/>
            <a:ext cx="581482" cy="597475"/>
            <a:chOff x="-2" y="-1"/>
            <a:chExt cx="581481" cy="597474"/>
          </a:xfrm>
        </p:grpSpPr>
        <p:sp>
          <p:nvSpPr>
            <p:cNvPr id="545" name="Google Shape;545;p33"/>
            <p:cNvSpPr/>
            <p:nvPr/>
          </p:nvSpPr>
          <p:spPr>
            <a:xfrm>
              <a:off x="-2" y="-1"/>
              <a:ext cx="581481" cy="597474"/>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46" name="Google Shape;546;p33"/>
            <p:cNvSpPr/>
            <p:nvPr/>
          </p:nvSpPr>
          <p:spPr>
            <a:xfrm>
              <a:off x="97903" y="100584"/>
              <a:ext cx="385743" cy="39629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47" name="Google Shape;547;p33"/>
            <p:cNvGrpSpPr/>
            <p:nvPr/>
          </p:nvGrpSpPr>
          <p:grpSpPr>
            <a:xfrm>
              <a:off x="84300" y="86608"/>
              <a:ext cx="412966" cy="424281"/>
              <a:chOff x="-1" y="-1"/>
              <a:chExt cx="412965" cy="424280"/>
            </a:xfrm>
          </p:grpSpPr>
          <p:sp>
            <p:nvSpPr>
              <p:cNvPr id="548" name="Google Shape;548;p33"/>
              <p:cNvSpPr/>
              <p:nvPr/>
            </p:nvSpPr>
            <p:spPr>
              <a:xfrm>
                <a:off x="-1" y="0"/>
                <a:ext cx="412963" cy="42427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49" name="Google Shape;549;p33"/>
              <p:cNvPicPr preferRelativeResize="0"/>
              <p:nvPr/>
            </p:nvPicPr>
            <p:blipFill rotWithShape="1">
              <a:blip r:embed="rId3">
                <a:alphaModFix/>
              </a:blip>
              <a:srcRect b="0" l="0" r="0" t="0"/>
              <a:stretch/>
            </p:blipFill>
            <p:spPr>
              <a:xfrm>
                <a:off x="1" y="-1"/>
                <a:ext cx="412963" cy="424280"/>
              </a:xfrm>
              <a:prstGeom prst="rect">
                <a:avLst/>
              </a:prstGeom>
              <a:noFill/>
              <a:ln>
                <a:noFill/>
              </a:ln>
            </p:spPr>
          </p:pic>
        </p:grpSp>
      </p:grpSp>
      <p:sp>
        <p:nvSpPr>
          <p:cNvPr id="550" name="Google Shape;550;p33"/>
          <p:cNvSpPr txBox="1"/>
          <p:nvPr/>
        </p:nvSpPr>
        <p:spPr>
          <a:xfrm>
            <a:off x="272653" y="561016"/>
            <a:ext cx="8598694" cy="5933629"/>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Questions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 Tyesha’s stool sample was a thin, watery fluid of a chalky grey to white color. The doctor, upon microscopic examination of the stool sample, saw pieces of damaged cell and cellular debris, and </a:t>
            </a:r>
            <a:r>
              <a:rPr b="0" i="1" lang="en-US" sz="2400" u="none" cap="none" strike="noStrike">
                <a:solidFill>
                  <a:srgbClr val="000000"/>
                </a:solidFill>
                <a:latin typeface="Arial"/>
                <a:ea typeface="Arial"/>
                <a:cs typeface="Arial"/>
                <a:sym typeface="Arial"/>
              </a:rPr>
              <a:t>V. cholera </a:t>
            </a:r>
            <a:r>
              <a:rPr b="0" i="0" lang="en-US" sz="2400" u="none" cap="none" strike="noStrike">
                <a:solidFill>
                  <a:srgbClr val="000000"/>
                </a:solidFill>
                <a:latin typeface="Arial"/>
                <a:ea typeface="Arial"/>
                <a:cs typeface="Arial"/>
                <a:sym typeface="Arial"/>
              </a:rPr>
              <a:t>organisms. What do you think the doctor did to manage Tyesha’s illness?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2. The cholera bacteria is usually introduced as a food contaminant. Inside the GI tract, the bacteria secretes a powerful toxin, a molecule that attaches to the walls of the cells that line the intestine and eventually enters the cell, subverting the normal transport of chloride ions and the water that follows these ions. This reverses one of the jobs of the small intestine. What happens to water in the small intestine, normally? What do you think happens during a bout of cholera? </a:t>
            </a:r>
            <a:br>
              <a:rPr b="0" i="0" lang="en-US" sz="2400" u="none" cap="none" strike="noStrike">
                <a:solidFill>
                  <a:srgbClr val="000000"/>
                </a:solidFill>
                <a:latin typeface="Arial"/>
                <a:ea typeface="Arial"/>
                <a:cs typeface="Arial"/>
                <a:sym typeface="Arial"/>
              </a:rPr>
            </a:br>
            <a:endParaRPr/>
          </a:p>
        </p:txBody>
      </p:sp>
      <p:grpSp>
        <p:nvGrpSpPr>
          <p:cNvPr id="551" name="Google Shape;551;p33"/>
          <p:cNvGrpSpPr/>
          <p:nvPr/>
        </p:nvGrpSpPr>
        <p:grpSpPr>
          <a:xfrm>
            <a:off x="-74260" y="6205463"/>
            <a:ext cx="12248972" cy="755702"/>
            <a:chOff x="-1" y="-2"/>
            <a:chExt cx="12248970" cy="755701"/>
          </a:xfrm>
        </p:grpSpPr>
        <p:sp>
          <p:nvSpPr>
            <p:cNvPr id="552" name="Google Shape;552;p3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53" name="Google Shape;553;p3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54" name="Google Shape;554;p33"/>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555" name="Google Shape;555;p3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300"/>
                                        <p:tgtEl>
                                          <p:spTgt spid="544"/>
                                        </p:tgtEl>
                                        <p:attrNameLst>
                                          <p:attrName>ppt_w</p:attrName>
                                        </p:attrNameLst>
                                      </p:cBhvr>
                                      <p:tavLst>
                                        <p:tav fmla="" tm="0">
                                          <p:val>
                                            <p:strVal val="0"/>
                                          </p:val>
                                        </p:tav>
                                        <p:tav fmla="" tm="100000">
                                          <p:val>
                                            <p:strVal val="#ppt_w"/>
                                          </p:val>
                                        </p:tav>
                                      </p:tavLst>
                                    </p:anim>
                                    <p:anim calcmode="lin" valueType="num">
                                      <p:cBhvr additive="base">
                                        <p:cTn dur="300"/>
                                        <p:tgtEl>
                                          <p:spTgt spid="54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descr="Screen Shot 2019-08-30 at 11.37.26.png" id="560" name="Google Shape;560;p34"/>
          <p:cNvPicPr preferRelativeResize="0"/>
          <p:nvPr/>
        </p:nvPicPr>
        <p:blipFill rotWithShape="1">
          <a:blip r:embed="rId3">
            <a:alphaModFix/>
          </a:blip>
          <a:srcRect b="0" l="0" r="0" t="0"/>
          <a:stretch/>
        </p:blipFill>
        <p:spPr>
          <a:xfrm>
            <a:off x="252514" y="301029"/>
            <a:ext cx="4841423" cy="6255935"/>
          </a:xfrm>
          <a:prstGeom prst="rect">
            <a:avLst/>
          </a:prstGeom>
          <a:noFill/>
          <a:ln>
            <a:noFill/>
          </a:ln>
        </p:spPr>
      </p:pic>
      <p:sp>
        <p:nvSpPr>
          <p:cNvPr id="561" name="Google Shape;561;p34"/>
          <p:cNvSpPr txBox="1"/>
          <p:nvPr/>
        </p:nvSpPr>
        <p:spPr>
          <a:xfrm>
            <a:off x="5627227" y="405129"/>
            <a:ext cx="3230840" cy="993141"/>
          </a:xfrm>
          <a:prstGeom prst="rect">
            <a:avLst/>
          </a:prstGeom>
          <a:noFill/>
          <a:ln>
            <a:noFill/>
          </a:ln>
        </p:spPr>
        <p:txBody>
          <a:bodyPr anchorCtr="0" anchor="ctr" bIns="50800" lIns="50800" spcFirstLastPara="1" rIns="50800" wrap="square" tIns="50800">
            <a:spAutoFit/>
          </a:bodyPr>
          <a:lstStyle/>
          <a:p>
            <a:pPr indent="-425192" lvl="0" marL="531491" marR="0" rtl="0" algn="just">
              <a:lnSpc>
                <a:spcPct val="80000"/>
              </a:lnSpc>
              <a:spcBef>
                <a:spcPts val="0"/>
              </a:spcBef>
              <a:spcAft>
                <a:spcPts val="0"/>
              </a:spcAft>
              <a:buClr>
                <a:srgbClr val="000000"/>
              </a:buClr>
              <a:buSzPts val="2400"/>
              <a:buFont typeface="Georgia"/>
              <a:buChar char="❏"/>
            </a:pPr>
            <a:r>
              <a:rPr b="1" i="1" lang="en-US" sz="2400" u="none" cap="none" strike="noStrike">
                <a:solidFill>
                  <a:srgbClr val="000000"/>
                </a:solidFill>
                <a:latin typeface="Georgia"/>
                <a:ea typeface="Georgia"/>
                <a:cs typeface="Georgia"/>
                <a:sym typeface="Georgia"/>
              </a:rPr>
              <a:t>gross anatomy of the digestive tract</a:t>
            </a:r>
            <a:endParaRPr/>
          </a:p>
        </p:txBody>
      </p:sp>
      <p:sp>
        <p:nvSpPr>
          <p:cNvPr id="562" name="Google Shape;562;p34"/>
          <p:cNvSpPr txBox="1"/>
          <p:nvPr/>
        </p:nvSpPr>
        <p:spPr>
          <a:xfrm>
            <a:off x="5658146" y="2111939"/>
            <a:ext cx="3434458" cy="3472322"/>
          </a:xfrm>
          <a:prstGeom prst="rect">
            <a:avLst/>
          </a:prstGeom>
          <a:noFill/>
          <a:ln>
            <a:noFill/>
          </a:ln>
        </p:spPr>
        <p:txBody>
          <a:bodyPr anchorCtr="0" anchor="ctr" bIns="50800" lIns="50800" spcFirstLastPara="1" rIns="50800" wrap="square" tIns="50800">
            <a:spAutoFit/>
          </a:bodyPr>
          <a:lstStyle/>
          <a:p>
            <a:pPr indent="-342899" lvl="0" marL="342899"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Mouth Through Esophagus</a:t>
            </a:r>
            <a:endParaRPr/>
          </a:p>
          <a:p>
            <a:pPr indent="-228599" lvl="0" marL="342899" marR="0" rtl="0" algn="l">
              <a:lnSpc>
                <a:spcPct val="100000"/>
              </a:lnSpc>
              <a:spcBef>
                <a:spcPts val="7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899" lvl="0" marL="342899" marR="0" rtl="0" algn="l">
              <a:lnSpc>
                <a:spcPct val="100000"/>
              </a:lnSpc>
              <a:spcBef>
                <a:spcPts val="7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Stomach</a:t>
            </a:r>
            <a:endParaRPr/>
          </a:p>
          <a:p>
            <a:pPr indent="-228599" lvl="0" marL="342899" marR="0" rtl="0" algn="l">
              <a:lnSpc>
                <a:spcPct val="100000"/>
              </a:lnSpc>
              <a:spcBef>
                <a:spcPts val="7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899" lvl="0" marL="342899" marR="0" rtl="0" algn="l">
              <a:lnSpc>
                <a:spcPct val="100000"/>
              </a:lnSpc>
              <a:spcBef>
                <a:spcPts val="7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Liver, Gallbladder and Pancreas</a:t>
            </a:r>
            <a:endParaRPr/>
          </a:p>
          <a:p>
            <a:pPr indent="-228599" lvl="0" marL="342899" marR="0" rtl="0" algn="l">
              <a:lnSpc>
                <a:spcPct val="100000"/>
              </a:lnSpc>
              <a:spcBef>
                <a:spcPts val="7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899" lvl="0" marL="342899" marR="0" rtl="0" algn="l">
              <a:lnSpc>
                <a:spcPct val="100000"/>
              </a:lnSpc>
              <a:spcBef>
                <a:spcPts val="7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Small Intestine</a:t>
            </a:r>
            <a:endParaRPr/>
          </a:p>
          <a:p>
            <a:pPr indent="0" lvl="0" marL="0" marR="0" rtl="0" algn="l">
              <a:lnSpc>
                <a:spcPct val="100000"/>
              </a:lnSpc>
              <a:spcBef>
                <a:spcPts val="7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42899" lvl="0" marL="342899" marR="0" rtl="0" algn="l">
              <a:lnSpc>
                <a:spcPct val="100000"/>
              </a:lnSpc>
              <a:spcBef>
                <a:spcPts val="70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Large Intestine</a:t>
            </a:r>
            <a:endParaRPr/>
          </a:p>
        </p:txBody>
      </p:sp>
      <p:sp>
        <p:nvSpPr>
          <p:cNvPr id="563" name="Google Shape;563;p34"/>
          <p:cNvSpPr txBox="1"/>
          <p:nvPr/>
        </p:nvSpPr>
        <p:spPr>
          <a:xfrm>
            <a:off x="857500" y="6515037"/>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5"/>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69" name="Google Shape;569;p35"/>
          <p:cNvSpPr txBox="1"/>
          <p:nvPr>
            <p:ph idx="4294967295" type="title"/>
          </p:nvPr>
        </p:nvSpPr>
        <p:spPr>
          <a:xfrm>
            <a:off x="-2708171" y="107787"/>
            <a:ext cx="9144004" cy="94456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The Mouth</a:t>
            </a:r>
            <a:endParaRPr/>
          </a:p>
        </p:txBody>
      </p:sp>
      <p:sp>
        <p:nvSpPr>
          <p:cNvPr id="570" name="Google Shape;570;p35"/>
          <p:cNvSpPr txBox="1"/>
          <p:nvPr>
            <p:ph idx="4294967295" type="body"/>
          </p:nvPr>
        </p:nvSpPr>
        <p:spPr>
          <a:xfrm>
            <a:off x="531609" y="1374899"/>
            <a:ext cx="8458201" cy="5927726"/>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the </a:t>
            </a:r>
            <a:r>
              <a:rPr b="1" lang="en-US"/>
              <a:t>mouth</a:t>
            </a:r>
            <a:r>
              <a:rPr lang="en-US">
                <a:solidFill>
                  <a:srgbClr val="000000"/>
                </a:solidFill>
              </a:rPr>
              <a:t> - </a:t>
            </a:r>
            <a:r>
              <a:rPr b="1" lang="en-US"/>
              <a:t>oral</a:t>
            </a:r>
            <a:r>
              <a:rPr lang="en-US">
                <a:solidFill>
                  <a:srgbClr val="000000"/>
                </a:solidFill>
              </a:rPr>
              <a:t>, or </a:t>
            </a:r>
            <a:r>
              <a:rPr b="1" lang="en-US"/>
              <a:t>buccal cavity, enclosed by cheeks, lips, palate, and tongue</a:t>
            </a:r>
            <a:endParaRPr b="1"/>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oral fissure </a:t>
            </a:r>
            <a:r>
              <a:rPr b="0" lang="en-US"/>
              <a:t>– anterior opening between lips</a:t>
            </a:r>
            <a:endParaRPr/>
          </a:p>
          <a:p>
            <a:pPr indent="-190500" lvl="0" marL="342900" rtl="0" algn="l">
              <a:lnSpc>
                <a:spcPct val="100000"/>
              </a:lnSpc>
              <a:spcBef>
                <a:spcPts val="700"/>
              </a:spcBef>
              <a:spcAft>
                <a:spcPts val="0"/>
              </a:spcAft>
              <a:buClr>
                <a:srgbClr val="000000"/>
              </a:buClr>
              <a:buSzPts val="2400"/>
              <a:buFont typeface="Arial"/>
              <a:buNone/>
            </a:pPr>
            <a:r>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fauces</a:t>
            </a:r>
            <a:r>
              <a:rPr b="0" lang="en-US"/>
              <a:t> – posterior opening to the throat</a:t>
            </a:r>
            <a:endParaRPr/>
          </a:p>
          <a:p>
            <a:pPr indent="-190500" lvl="0" marL="342900" rtl="0" algn="l">
              <a:lnSpc>
                <a:spcPct val="100000"/>
              </a:lnSpc>
              <a:spcBef>
                <a:spcPts val="700"/>
              </a:spcBef>
              <a:spcAft>
                <a:spcPts val="0"/>
              </a:spcAft>
              <a:buClr>
                <a:srgbClr val="000000"/>
              </a:buClr>
              <a:buSzPts val="2400"/>
              <a:buFont typeface="Arial"/>
              <a:buNone/>
            </a:pPr>
            <a:r>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functions</a:t>
            </a:r>
            <a:r>
              <a:rPr b="0" lang="en-US"/>
              <a:t>:</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ingestion (food intake)</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other sensory responses to food – chewing and chemical digestion</a:t>
            </a:r>
            <a:endParaRPr/>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swallowing, speech, and respiration</a:t>
            </a:r>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descr="Screen Shot 2020-09-10 at 15.20.17.png" id="575" name="Google Shape;575;p36"/>
          <p:cNvPicPr preferRelativeResize="0"/>
          <p:nvPr/>
        </p:nvPicPr>
        <p:blipFill rotWithShape="1">
          <a:blip r:embed="rId3">
            <a:alphaModFix/>
          </a:blip>
          <a:srcRect b="0" l="0" r="0" t="0"/>
          <a:stretch/>
        </p:blipFill>
        <p:spPr>
          <a:xfrm>
            <a:off x="1640476" y="328182"/>
            <a:ext cx="5863048" cy="5695966"/>
          </a:xfrm>
          <a:prstGeom prst="rect">
            <a:avLst/>
          </a:prstGeom>
          <a:noFill/>
          <a:ln>
            <a:noFill/>
          </a:ln>
        </p:spPr>
      </p:pic>
      <p:sp>
        <p:nvSpPr>
          <p:cNvPr id="576" name="Google Shape;576;p36"/>
          <p:cNvSpPr txBox="1"/>
          <p:nvPr/>
        </p:nvSpPr>
        <p:spPr>
          <a:xfrm>
            <a:off x="1518014" y="6110522"/>
            <a:ext cx="6337019"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37"/>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82" name="Google Shape;582;p37"/>
          <p:cNvSpPr txBox="1"/>
          <p:nvPr>
            <p:ph idx="4294967295" type="title"/>
          </p:nvPr>
        </p:nvSpPr>
        <p:spPr>
          <a:xfrm>
            <a:off x="-2" y="0"/>
            <a:ext cx="9144004" cy="11271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The Cheeks and Lips</a:t>
            </a:r>
            <a:endParaRPr/>
          </a:p>
        </p:txBody>
      </p:sp>
      <p:grpSp>
        <p:nvGrpSpPr>
          <p:cNvPr id="583" name="Google Shape;583;p37"/>
          <p:cNvGrpSpPr/>
          <p:nvPr/>
        </p:nvGrpSpPr>
        <p:grpSpPr>
          <a:xfrm>
            <a:off x="-74260" y="6205463"/>
            <a:ext cx="12248972" cy="755702"/>
            <a:chOff x="-1" y="-2"/>
            <a:chExt cx="12248970" cy="755701"/>
          </a:xfrm>
        </p:grpSpPr>
        <p:sp>
          <p:nvSpPr>
            <p:cNvPr id="584" name="Google Shape;584;p3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85" name="Google Shape;585;p3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86" name="Google Shape;586;p37"/>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587" name="Google Shape;587;p3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88" name="Google Shape;588;p37"/>
          <p:cNvSpPr txBox="1"/>
          <p:nvPr/>
        </p:nvSpPr>
        <p:spPr>
          <a:xfrm>
            <a:off x="1749098" y="2364101"/>
            <a:ext cx="7062887" cy="86329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What is the function of the Cheeks and Lips</a:t>
            </a:r>
            <a:endParaRPr/>
          </a:p>
        </p:txBody>
      </p:sp>
      <p:grpSp>
        <p:nvGrpSpPr>
          <p:cNvPr id="589" name="Google Shape;589;p37"/>
          <p:cNvGrpSpPr/>
          <p:nvPr/>
        </p:nvGrpSpPr>
        <p:grpSpPr>
          <a:xfrm>
            <a:off x="601858" y="2292075"/>
            <a:ext cx="980377" cy="1007343"/>
            <a:chOff x="-1" y="-2"/>
            <a:chExt cx="980375" cy="1007341"/>
          </a:xfrm>
        </p:grpSpPr>
        <p:sp>
          <p:nvSpPr>
            <p:cNvPr id="590" name="Google Shape;590;p3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91" name="Google Shape;591;p3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92" name="Google Shape;592;p37"/>
            <p:cNvGrpSpPr/>
            <p:nvPr/>
          </p:nvGrpSpPr>
          <p:grpSpPr>
            <a:xfrm>
              <a:off x="142133" y="146024"/>
              <a:ext cx="696259" cy="715335"/>
              <a:chOff x="-2" y="-2"/>
              <a:chExt cx="696258" cy="715334"/>
            </a:xfrm>
          </p:grpSpPr>
          <p:sp>
            <p:nvSpPr>
              <p:cNvPr id="593" name="Google Shape;593;p3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94" name="Google Shape;594;p37"/>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9"/>
                                        </p:tgtEl>
                                        <p:attrNameLst>
                                          <p:attrName>style.visibility</p:attrName>
                                        </p:attrNameLst>
                                      </p:cBhvr>
                                      <p:to>
                                        <p:strVal val="visible"/>
                                      </p:to>
                                    </p:set>
                                    <p:anim calcmode="lin" valueType="num">
                                      <p:cBhvr additive="base">
                                        <p:cTn dur="300"/>
                                        <p:tgtEl>
                                          <p:spTgt spid="589"/>
                                        </p:tgtEl>
                                        <p:attrNameLst>
                                          <p:attrName>ppt_w</p:attrName>
                                        </p:attrNameLst>
                                      </p:cBhvr>
                                      <p:tavLst>
                                        <p:tav fmla="" tm="0">
                                          <p:val>
                                            <p:strVal val="0"/>
                                          </p:val>
                                        </p:tav>
                                        <p:tav fmla="" tm="100000">
                                          <p:val>
                                            <p:strVal val="#ppt_w"/>
                                          </p:val>
                                        </p:tav>
                                      </p:tavLst>
                                    </p:anim>
                                    <p:anim calcmode="lin" valueType="num">
                                      <p:cBhvr additive="base">
                                        <p:cTn dur="300"/>
                                        <p:tgtEl>
                                          <p:spTgt spid="5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38"/>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600" name="Google Shape;600;p38"/>
          <p:cNvSpPr txBox="1"/>
          <p:nvPr>
            <p:ph idx="4294967295" type="title"/>
          </p:nvPr>
        </p:nvSpPr>
        <p:spPr>
          <a:xfrm>
            <a:off x="-2398281" y="69319"/>
            <a:ext cx="9144004" cy="1157289"/>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The Tongue</a:t>
            </a:r>
            <a:endParaRPr/>
          </a:p>
        </p:txBody>
      </p:sp>
      <p:sp>
        <p:nvSpPr>
          <p:cNvPr id="601" name="Google Shape;601;p38"/>
          <p:cNvSpPr txBox="1"/>
          <p:nvPr>
            <p:ph idx="4294967295" type="body"/>
          </p:nvPr>
        </p:nvSpPr>
        <p:spPr>
          <a:xfrm>
            <a:off x="357980" y="1175928"/>
            <a:ext cx="8428040" cy="5167314"/>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0" lang="en-US"/>
              <a:t>muscular, bulky, but remarkably agile and sensitive organ</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Main structures</a:t>
            </a:r>
            <a:endParaRPr sz="2000"/>
          </a:p>
          <a:p>
            <a:pPr indent="-158750" lvl="1" marL="742950" rtl="0" algn="l">
              <a:lnSpc>
                <a:spcPct val="100000"/>
              </a:lnSpc>
              <a:spcBef>
                <a:spcPts val="0"/>
              </a:spcBef>
              <a:spcAft>
                <a:spcPts val="0"/>
              </a:spcAft>
              <a:buClr>
                <a:srgbClr val="000000"/>
              </a:buClr>
              <a:buSzPts val="2000"/>
              <a:buFont typeface="Arial"/>
              <a:buNone/>
            </a:pPr>
            <a:r>
              <a:t/>
            </a:r>
            <a:endParaRPr sz="20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nonkeratinized stratified squamous epithelium</a:t>
            </a:r>
            <a:endParaRPr sz="8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lingual papillae</a:t>
            </a:r>
            <a:endParaRPr sz="9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body</a:t>
            </a:r>
            <a:endParaRPr sz="8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root\vallate papillae</a:t>
            </a:r>
            <a:endParaRPr sz="8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terminal sulcus</a:t>
            </a:r>
            <a:endParaRPr sz="8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lingual frenulum</a:t>
            </a:r>
            <a:endParaRPr sz="8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intrinsic muscles</a:t>
            </a:r>
            <a:endParaRPr sz="8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extrinsic muscles</a:t>
            </a:r>
            <a:endParaRPr sz="8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lingual glands</a:t>
            </a:r>
            <a:endParaRPr sz="800"/>
          </a:p>
          <a:p>
            <a:pPr indent="-334210" lvl="1" marL="969210" rtl="0" algn="l">
              <a:lnSpc>
                <a:spcPct val="100000"/>
              </a:lnSpc>
              <a:spcBef>
                <a:spcPts val="0"/>
              </a:spcBef>
              <a:spcAft>
                <a:spcPts val="0"/>
              </a:spcAft>
              <a:buClr>
                <a:srgbClr val="000000"/>
              </a:buClr>
              <a:buSzPts val="2000"/>
              <a:buFont typeface="Arial"/>
              <a:buAutoNum type="alphaUcPeriod"/>
            </a:pPr>
            <a:r>
              <a:rPr lang="en-US" sz="2000">
                <a:solidFill>
                  <a:srgbClr val="000000"/>
                </a:solidFill>
              </a:rPr>
              <a:t>lingual tonsils</a:t>
            </a:r>
            <a:endParaRPr/>
          </a:p>
        </p:txBody>
      </p:sp>
      <p:grpSp>
        <p:nvGrpSpPr>
          <p:cNvPr id="602" name="Google Shape;602;p38"/>
          <p:cNvGrpSpPr/>
          <p:nvPr/>
        </p:nvGrpSpPr>
        <p:grpSpPr>
          <a:xfrm>
            <a:off x="-74260" y="6205463"/>
            <a:ext cx="12248972" cy="755702"/>
            <a:chOff x="-1" y="-2"/>
            <a:chExt cx="12248970" cy="755701"/>
          </a:xfrm>
        </p:grpSpPr>
        <p:sp>
          <p:nvSpPr>
            <p:cNvPr id="603" name="Google Shape;603;p38"/>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04" name="Google Shape;604;p38"/>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05" name="Google Shape;605;p38"/>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606" name="Google Shape;606;p38"/>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607" name="Google Shape;607;p38"/>
          <p:cNvSpPr txBox="1"/>
          <p:nvPr/>
        </p:nvSpPr>
        <p:spPr>
          <a:xfrm>
            <a:off x="1519862" y="5160203"/>
            <a:ext cx="6596947" cy="768267"/>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What is the characteristic and function of the structures?</a:t>
            </a:r>
            <a:endParaRPr/>
          </a:p>
        </p:txBody>
      </p:sp>
      <p:grpSp>
        <p:nvGrpSpPr>
          <p:cNvPr id="608" name="Google Shape;608;p38"/>
          <p:cNvGrpSpPr/>
          <p:nvPr/>
        </p:nvGrpSpPr>
        <p:grpSpPr>
          <a:xfrm>
            <a:off x="372622" y="5040665"/>
            <a:ext cx="980377" cy="1007343"/>
            <a:chOff x="-1" y="-2"/>
            <a:chExt cx="980375" cy="1007341"/>
          </a:xfrm>
        </p:grpSpPr>
        <p:sp>
          <p:nvSpPr>
            <p:cNvPr id="609" name="Google Shape;609;p38"/>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610" name="Google Shape;610;p38"/>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611" name="Google Shape;611;p38"/>
            <p:cNvGrpSpPr/>
            <p:nvPr/>
          </p:nvGrpSpPr>
          <p:grpSpPr>
            <a:xfrm>
              <a:off x="142133" y="146024"/>
              <a:ext cx="696259" cy="715335"/>
              <a:chOff x="-2" y="-2"/>
              <a:chExt cx="696258" cy="715334"/>
            </a:xfrm>
          </p:grpSpPr>
          <p:sp>
            <p:nvSpPr>
              <p:cNvPr id="612" name="Google Shape;612;p38"/>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613" name="Google Shape;613;p38"/>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300"/>
                                        <p:tgtEl>
                                          <p:spTgt spid="608"/>
                                        </p:tgtEl>
                                        <p:attrNameLst>
                                          <p:attrName>ppt_w</p:attrName>
                                        </p:attrNameLst>
                                      </p:cBhvr>
                                      <p:tavLst>
                                        <p:tav fmla="" tm="0">
                                          <p:val>
                                            <p:strVal val="0"/>
                                          </p:val>
                                        </p:tav>
                                        <p:tav fmla="" tm="100000">
                                          <p:val>
                                            <p:strVal val="#ppt_w"/>
                                          </p:val>
                                        </p:tav>
                                      </p:tavLst>
                                    </p:anim>
                                    <p:anim calcmode="lin" valueType="num">
                                      <p:cBhvr additive="base">
                                        <p:cTn dur="300"/>
                                        <p:tgtEl>
                                          <p:spTgt spid="6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39"/>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619" name="Google Shape;619;p39"/>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Tongue</a:t>
            </a:r>
            <a:endParaRPr/>
          </a:p>
        </p:txBody>
      </p:sp>
      <p:sp>
        <p:nvSpPr>
          <p:cNvPr id="620" name="Google Shape;620;p39"/>
          <p:cNvSpPr txBox="1"/>
          <p:nvPr/>
        </p:nvSpPr>
        <p:spPr>
          <a:xfrm>
            <a:off x="3962399" y="5791200"/>
            <a:ext cx="2160590" cy="41249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25.5 a-b</a:t>
            </a:r>
            <a:endParaRPr/>
          </a:p>
        </p:txBody>
      </p:sp>
      <p:pic>
        <p:nvPicPr>
          <p:cNvPr descr="sal25693_25_05" id="621" name="Google Shape;621;p39"/>
          <p:cNvPicPr preferRelativeResize="0"/>
          <p:nvPr/>
        </p:nvPicPr>
        <p:blipFill rotWithShape="1">
          <a:blip r:embed="rId3">
            <a:alphaModFix/>
          </a:blip>
          <a:srcRect b="0" l="0" r="0" t="0"/>
          <a:stretch/>
        </p:blipFill>
        <p:spPr>
          <a:xfrm>
            <a:off x="909637" y="1897061"/>
            <a:ext cx="6553201" cy="3530603"/>
          </a:xfrm>
          <a:prstGeom prst="rect">
            <a:avLst/>
          </a:prstGeom>
          <a:noFill/>
          <a:ln>
            <a:noFill/>
          </a:ln>
        </p:spPr>
      </p:pic>
      <p:cxnSp>
        <p:nvCxnSpPr>
          <p:cNvPr id="622" name="Google Shape;622;p39"/>
          <p:cNvCxnSpPr/>
          <p:nvPr/>
        </p:nvCxnSpPr>
        <p:spPr>
          <a:xfrm>
            <a:off x="2846386" y="2801936"/>
            <a:ext cx="477839" cy="1589"/>
          </a:xfrm>
          <a:prstGeom prst="straightConnector1">
            <a:avLst/>
          </a:prstGeom>
          <a:noFill/>
          <a:ln cap="flat" cmpd="sng" w="15875">
            <a:solidFill>
              <a:srgbClr val="FFFFFF"/>
            </a:solidFill>
            <a:prstDash val="solid"/>
            <a:round/>
            <a:headEnd len="sm" w="sm" type="none"/>
            <a:tailEnd len="sm" w="sm" type="none"/>
          </a:ln>
        </p:spPr>
      </p:cxnSp>
      <p:sp>
        <p:nvSpPr>
          <p:cNvPr id="623" name="Google Shape;623;p39"/>
          <p:cNvSpPr/>
          <p:nvPr/>
        </p:nvSpPr>
        <p:spPr>
          <a:xfrm>
            <a:off x="2163761" y="2500311"/>
            <a:ext cx="1160464" cy="323852"/>
          </a:xfrm>
          <a:custGeom>
            <a:rect b="b" l="l" r="r" t="t"/>
            <a:pathLst>
              <a:path extrusionOk="0" h="21600" w="21600">
                <a:moveTo>
                  <a:pt x="0" y="21600"/>
                </a:moveTo>
                <a:lnTo>
                  <a:pt x="10515" y="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24" name="Google Shape;624;p39"/>
          <p:cNvCxnSpPr/>
          <p:nvPr/>
        </p:nvCxnSpPr>
        <p:spPr>
          <a:xfrm>
            <a:off x="2049461" y="3098800"/>
            <a:ext cx="1274764" cy="1589"/>
          </a:xfrm>
          <a:prstGeom prst="straightConnector1">
            <a:avLst/>
          </a:prstGeom>
          <a:noFill/>
          <a:ln cap="flat" cmpd="sng" w="15875">
            <a:solidFill>
              <a:srgbClr val="FFFFFF"/>
            </a:solidFill>
            <a:prstDash val="solid"/>
            <a:round/>
            <a:headEnd len="sm" w="sm" type="none"/>
            <a:tailEnd len="sm" w="sm" type="none"/>
          </a:ln>
        </p:spPr>
      </p:cxnSp>
      <p:cxnSp>
        <p:nvCxnSpPr>
          <p:cNvPr id="625" name="Google Shape;625;p39"/>
          <p:cNvCxnSpPr/>
          <p:nvPr/>
        </p:nvCxnSpPr>
        <p:spPr>
          <a:xfrm flipH="1" rot="10800000">
            <a:off x="2259011" y="4503737"/>
            <a:ext cx="469902" cy="355602"/>
          </a:xfrm>
          <a:prstGeom prst="straightConnector1">
            <a:avLst/>
          </a:prstGeom>
          <a:noFill/>
          <a:ln cap="flat" cmpd="sng" w="15875">
            <a:solidFill>
              <a:srgbClr val="FFFFFF"/>
            </a:solidFill>
            <a:prstDash val="solid"/>
            <a:round/>
            <a:headEnd len="sm" w="sm" type="none"/>
            <a:tailEnd len="sm" w="sm" type="none"/>
          </a:ln>
        </p:spPr>
      </p:cxnSp>
      <p:cxnSp>
        <p:nvCxnSpPr>
          <p:cNvPr id="626" name="Google Shape;626;p39"/>
          <p:cNvCxnSpPr/>
          <p:nvPr/>
        </p:nvCxnSpPr>
        <p:spPr>
          <a:xfrm flipH="1" rot="10800000">
            <a:off x="1970086" y="2014536"/>
            <a:ext cx="1354140" cy="1589"/>
          </a:xfrm>
          <a:prstGeom prst="straightConnector1">
            <a:avLst/>
          </a:prstGeom>
          <a:noFill/>
          <a:ln cap="flat" cmpd="sng" w="15875">
            <a:solidFill>
              <a:srgbClr val="FFFFFF"/>
            </a:solidFill>
            <a:prstDash val="solid"/>
            <a:round/>
            <a:headEnd len="sm" w="sm" type="none"/>
            <a:tailEnd len="sm" w="sm" type="none"/>
          </a:ln>
        </p:spPr>
      </p:cxnSp>
      <p:sp>
        <p:nvSpPr>
          <p:cNvPr id="627" name="Google Shape;627;p39"/>
          <p:cNvSpPr txBox="1"/>
          <p:nvPr/>
        </p:nvSpPr>
        <p:spPr>
          <a:xfrm>
            <a:off x="3373437" y="1947861"/>
            <a:ext cx="53335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Epiglottis</a:t>
            </a:r>
            <a:endParaRPr/>
          </a:p>
        </p:txBody>
      </p:sp>
      <p:cxnSp>
        <p:nvCxnSpPr>
          <p:cNvPr id="628" name="Google Shape;628;p39"/>
          <p:cNvCxnSpPr/>
          <p:nvPr/>
        </p:nvCxnSpPr>
        <p:spPr>
          <a:xfrm rot="10800000">
            <a:off x="2200273" y="4503737"/>
            <a:ext cx="1123952" cy="3177"/>
          </a:xfrm>
          <a:prstGeom prst="straightConnector1">
            <a:avLst/>
          </a:prstGeom>
          <a:noFill/>
          <a:ln cap="flat" cmpd="sng" w="15875">
            <a:solidFill>
              <a:srgbClr val="FFFFFF"/>
            </a:solidFill>
            <a:prstDash val="solid"/>
            <a:round/>
            <a:headEnd len="sm" w="sm" type="none"/>
            <a:tailEnd len="sm" w="sm" type="none"/>
          </a:ln>
        </p:spPr>
      </p:cxnSp>
      <p:cxnSp>
        <p:nvCxnSpPr>
          <p:cNvPr id="629" name="Google Shape;629;p39"/>
          <p:cNvCxnSpPr/>
          <p:nvPr/>
        </p:nvCxnSpPr>
        <p:spPr>
          <a:xfrm flipH="1" rot="10800000">
            <a:off x="2387599" y="3368674"/>
            <a:ext cx="341315" cy="182565"/>
          </a:xfrm>
          <a:prstGeom prst="straightConnector1">
            <a:avLst/>
          </a:prstGeom>
          <a:noFill/>
          <a:ln cap="flat" cmpd="sng" w="15875">
            <a:solidFill>
              <a:srgbClr val="FFFFFF"/>
            </a:solidFill>
            <a:prstDash val="solid"/>
            <a:round/>
            <a:headEnd len="sm" w="sm" type="none"/>
            <a:tailEnd len="sm" w="sm" type="none"/>
          </a:ln>
        </p:spPr>
      </p:cxnSp>
      <p:sp>
        <p:nvSpPr>
          <p:cNvPr id="630" name="Google Shape;630;p39"/>
          <p:cNvSpPr txBox="1"/>
          <p:nvPr/>
        </p:nvSpPr>
        <p:spPr>
          <a:xfrm>
            <a:off x="488949" y="2532061"/>
            <a:ext cx="27294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Root</a:t>
            </a:r>
            <a:endParaRPr/>
          </a:p>
        </p:txBody>
      </p:sp>
      <p:sp>
        <p:nvSpPr>
          <p:cNvPr id="631" name="Google Shape;631;p39"/>
          <p:cNvSpPr txBox="1"/>
          <p:nvPr/>
        </p:nvSpPr>
        <p:spPr>
          <a:xfrm>
            <a:off x="488950" y="4249737"/>
            <a:ext cx="2984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Body</a:t>
            </a:r>
            <a:endParaRPr/>
          </a:p>
        </p:txBody>
      </p:sp>
      <p:cxnSp>
        <p:nvCxnSpPr>
          <p:cNvPr id="632" name="Google Shape;632;p39"/>
          <p:cNvCxnSpPr/>
          <p:nvPr/>
        </p:nvCxnSpPr>
        <p:spPr>
          <a:xfrm flipH="1">
            <a:off x="2114549" y="3368673"/>
            <a:ext cx="1209678" cy="1590"/>
          </a:xfrm>
          <a:prstGeom prst="straightConnector1">
            <a:avLst/>
          </a:prstGeom>
          <a:noFill/>
          <a:ln cap="flat" cmpd="sng" w="15875">
            <a:solidFill>
              <a:srgbClr val="FFFFFF"/>
            </a:solidFill>
            <a:prstDash val="solid"/>
            <a:round/>
            <a:headEnd len="sm" w="sm" type="none"/>
            <a:tailEnd len="sm" w="sm" type="none"/>
          </a:ln>
        </p:spPr>
      </p:cxnSp>
      <p:cxnSp>
        <p:nvCxnSpPr>
          <p:cNvPr id="633" name="Google Shape;633;p39"/>
          <p:cNvCxnSpPr/>
          <p:nvPr/>
        </p:nvCxnSpPr>
        <p:spPr>
          <a:xfrm>
            <a:off x="2649536" y="3852862"/>
            <a:ext cx="674689" cy="1590"/>
          </a:xfrm>
          <a:prstGeom prst="straightConnector1">
            <a:avLst/>
          </a:prstGeom>
          <a:noFill/>
          <a:ln cap="flat" cmpd="sng" w="15875">
            <a:solidFill>
              <a:srgbClr val="FFFFFF"/>
            </a:solidFill>
            <a:prstDash val="solid"/>
            <a:round/>
            <a:headEnd len="sm" w="sm" type="none"/>
            <a:tailEnd len="sm" w="sm" type="none"/>
          </a:ln>
        </p:spPr>
      </p:cxnSp>
      <p:cxnSp>
        <p:nvCxnSpPr>
          <p:cNvPr id="634" name="Google Shape;634;p39"/>
          <p:cNvCxnSpPr/>
          <p:nvPr/>
        </p:nvCxnSpPr>
        <p:spPr>
          <a:xfrm flipH="1" rot="10800000">
            <a:off x="2322511" y="2500311"/>
            <a:ext cx="406402" cy="449264"/>
          </a:xfrm>
          <a:prstGeom prst="straightConnector1">
            <a:avLst/>
          </a:prstGeom>
          <a:noFill/>
          <a:ln cap="flat" cmpd="sng" w="15875">
            <a:solidFill>
              <a:srgbClr val="FFFFFF"/>
            </a:solidFill>
            <a:prstDash val="solid"/>
            <a:round/>
            <a:headEnd len="sm" w="sm" type="none"/>
            <a:tailEnd len="sm" w="sm" type="none"/>
          </a:ln>
        </p:spPr>
      </p:cxnSp>
      <p:cxnSp>
        <p:nvCxnSpPr>
          <p:cNvPr id="635" name="Google Shape;635;p39"/>
          <p:cNvCxnSpPr/>
          <p:nvPr/>
        </p:nvCxnSpPr>
        <p:spPr>
          <a:xfrm flipH="1" rot="10800000">
            <a:off x="2206625" y="3101974"/>
            <a:ext cx="522289" cy="104778"/>
          </a:xfrm>
          <a:prstGeom prst="straightConnector1">
            <a:avLst/>
          </a:prstGeom>
          <a:noFill/>
          <a:ln cap="flat" cmpd="sng" w="15875">
            <a:solidFill>
              <a:srgbClr val="FFFFFF"/>
            </a:solidFill>
            <a:prstDash val="solid"/>
            <a:round/>
            <a:headEnd len="sm" w="sm" type="none"/>
            <a:tailEnd len="sm" w="sm" type="none"/>
          </a:ln>
        </p:spPr>
      </p:cxnSp>
      <p:cxnSp>
        <p:nvCxnSpPr>
          <p:cNvPr id="636" name="Google Shape;636;p39"/>
          <p:cNvCxnSpPr/>
          <p:nvPr/>
        </p:nvCxnSpPr>
        <p:spPr>
          <a:xfrm>
            <a:off x="2846386" y="2795586"/>
            <a:ext cx="477839" cy="1589"/>
          </a:xfrm>
          <a:prstGeom prst="straightConnector1">
            <a:avLst/>
          </a:prstGeom>
          <a:noFill/>
          <a:ln cap="flat" cmpd="sng" w="9525">
            <a:solidFill>
              <a:srgbClr val="000000"/>
            </a:solidFill>
            <a:prstDash val="solid"/>
            <a:round/>
            <a:headEnd len="sm" w="sm" type="none"/>
            <a:tailEnd len="sm" w="sm" type="none"/>
          </a:ln>
        </p:spPr>
      </p:cxnSp>
      <p:cxnSp>
        <p:nvCxnSpPr>
          <p:cNvPr id="637" name="Google Shape;637;p39"/>
          <p:cNvCxnSpPr/>
          <p:nvPr/>
        </p:nvCxnSpPr>
        <p:spPr>
          <a:xfrm>
            <a:off x="5081587" y="4897437"/>
            <a:ext cx="2498727" cy="1590"/>
          </a:xfrm>
          <a:prstGeom prst="straightConnector1">
            <a:avLst/>
          </a:prstGeom>
          <a:noFill/>
          <a:ln cap="flat" cmpd="sng" w="15875">
            <a:solidFill>
              <a:srgbClr val="FFFFFF"/>
            </a:solidFill>
            <a:prstDash val="solid"/>
            <a:round/>
            <a:headEnd len="sm" w="sm" type="none"/>
            <a:tailEnd len="sm" w="sm" type="none"/>
          </a:ln>
        </p:spPr>
      </p:cxnSp>
      <p:sp>
        <p:nvSpPr>
          <p:cNvPr id="638" name="Google Shape;638;p39"/>
          <p:cNvSpPr txBox="1"/>
          <p:nvPr/>
        </p:nvSpPr>
        <p:spPr>
          <a:xfrm>
            <a:off x="7629525" y="4833937"/>
            <a:ext cx="63498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Hyoid bone</a:t>
            </a:r>
            <a:endParaRPr/>
          </a:p>
        </p:txBody>
      </p:sp>
      <p:cxnSp>
        <p:nvCxnSpPr>
          <p:cNvPr id="639" name="Google Shape;639;p39"/>
          <p:cNvCxnSpPr/>
          <p:nvPr/>
        </p:nvCxnSpPr>
        <p:spPr>
          <a:xfrm>
            <a:off x="5081587" y="4892673"/>
            <a:ext cx="2498727" cy="1590"/>
          </a:xfrm>
          <a:prstGeom prst="straightConnector1">
            <a:avLst/>
          </a:prstGeom>
          <a:noFill/>
          <a:ln cap="flat" cmpd="sng" w="9525">
            <a:solidFill>
              <a:srgbClr val="000000"/>
            </a:solidFill>
            <a:prstDash val="solid"/>
            <a:round/>
            <a:headEnd len="sm" w="sm" type="none"/>
            <a:tailEnd len="sm" w="sm" type="none"/>
          </a:ln>
        </p:spPr>
      </p:cxnSp>
      <p:sp>
        <p:nvSpPr>
          <p:cNvPr id="640" name="Google Shape;640;p39"/>
          <p:cNvSpPr txBox="1"/>
          <p:nvPr/>
        </p:nvSpPr>
        <p:spPr>
          <a:xfrm>
            <a:off x="7629524" y="4632325"/>
            <a:ext cx="74298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Mylohyoid m.</a:t>
            </a:r>
            <a:endParaRPr/>
          </a:p>
        </p:txBody>
      </p:sp>
      <p:sp>
        <p:nvSpPr>
          <p:cNvPr id="641" name="Google Shape;641;p39"/>
          <p:cNvSpPr/>
          <p:nvPr/>
        </p:nvSpPr>
        <p:spPr>
          <a:xfrm>
            <a:off x="5335587" y="4217987"/>
            <a:ext cx="2244727" cy="477839"/>
          </a:xfrm>
          <a:custGeom>
            <a:rect b="b" l="l" r="r" t="t"/>
            <a:pathLst>
              <a:path extrusionOk="0" h="21600" w="21600">
                <a:moveTo>
                  <a:pt x="21600" y="21600"/>
                </a:moveTo>
                <a:lnTo>
                  <a:pt x="6053"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2" name="Google Shape;642;p39"/>
          <p:cNvSpPr txBox="1"/>
          <p:nvPr/>
        </p:nvSpPr>
        <p:spPr>
          <a:xfrm>
            <a:off x="7629525" y="4087812"/>
            <a:ext cx="93340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Sublingual gland</a:t>
            </a:r>
            <a:endParaRPr/>
          </a:p>
        </p:txBody>
      </p:sp>
      <p:sp>
        <p:nvSpPr>
          <p:cNvPr id="643" name="Google Shape;643;p39"/>
          <p:cNvSpPr/>
          <p:nvPr/>
        </p:nvSpPr>
        <p:spPr>
          <a:xfrm>
            <a:off x="5580062" y="3733800"/>
            <a:ext cx="2000252" cy="417513"/>
          </a:xfrm>
          <a:custGeom>
            <a:rect b="b" l="l" r="r" t="t"/>
            <a:pathLst>
              <a:path extrusionOk="0" h="21600" w="21600">
                <a:moveTo>
                  <a:pt x="21600" y="21600"/>
                </a:moveTo>
                <a:lnTo>
                  <a:pt x="4159"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4" name="Google Shape;644;p39"/>
          <p:cNvSpPr txBox="1"/>
          <p:nvPr/>
        </p:nvSpPr>
        <p:spPr>
          <a:xfrm>
            <a:off x="7629525" y="4406900"/>
            <a:ext cx="118115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Submandibular gland</a:t>
            </a:r>
            <a:endParaRPr/>
          </a:p>
        </p:txBody>
      </p:sp>
      <p:cxnSp>
        <p:nvCxnSpPr>
          <p:cNvPr id="645" name="Google Shape;645;p39"/>
          <p:cNvCxnSpPr/>
          <p:nvPr/>
        </p:nvCxnSpPr>
        <p:spPr>
          <a:xfrm flipH="1">
            <a:off x="5900737" y="4468812"/>
            <a:ext cx="1679577" cy="1589"/>
          </a:xfrm>
          <a:prstGeom prst="straightConnector1">
            <a:avLst/>
          </a:prstGeom>
          <a:noFill/>
          <a:ln cap="flat" cmpd="sng" w="15875">
            <a:solidFill>
              <a:srgbClr val="FFFFFF"/>
            </a:solidFill>
            <a:prstDash val="solid"/>
            <a:round/>
            <a:headEnd len="sm" w="sm" type="none"/>
            <a:tailEnd len="sm" w="sm" type="none"/>
          </a:ln>
        </p:spPr>
      </p:cxnSp>
      <p:sp>
        <p:nvSpPr>
          <p:cNvPr id="646" name="Google Shape;646;p39"/>
          <p:cNvSpPr txBox="1"/>
          <p:nvPr/>
        </p:nvSpPr>
        <p:spPr>
          <a:xfrm>
            <a:off x="7629525" y="3775075"/>
            <a:ext cx="50801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Mandible</a:t>
            </a:r>
            <a:endParaRPr/>
          </a:p>
        </p:txBody>
      </p:sp>
      <p:cxnSp>
        <p:nvCxnSpPr>
          <p:cNvPr id="647" name="Google Shape;647;p39"/>
          <p:cNvCxnSpPr/>
          <p:nvPr/>
        </p:nvCxnSpPr>
        <p:spPr>
          <a:xfrm flipH="1">
            <a:off x="6662736" y="3838575"/>
            <a:ext cx="917577" cy="1589"/>
          </a:xfrm>
          <a:prstGeom prst="straightConnector1">
            <a:avLst/>
          </a:prstGeom>
          <a:noFill/>
          <a:ln cap="flat" cmpd="sng" w="15875">
            <a:solidFill>
              <a:srgbClr val="FFFFFF"/>
            </a:solidFill>
            <a:prstDash val="solid"/>
            <a:round/>
            <a:headEnd len="sm" w="sm" type="none"/>
            <a:tailEnd len="sm" w="sm" type="none"/>
          </a:ln>
        </p:spPr>
      </p:cxnSp>
      <p:sp>
        <p:nvSpPr>
          <p:cNvPr id="648" name="Google Shape;648;p39"/>
          <p:cNvSpPr txBox="1"/>
          <p:nvPr/>
        </p:nvSpPr>
        <p:spPr>
          <a:xfrm>
            <a:off x="7629524" y="3549650"/>
            <a:ext cx="93363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Genioglossus m.</a:t>
            </a:r>
            <a:endParaRPr/>
          </a:p>
        </p:txBody>
      </p:sp>
      <p:sp>
        <p:nvSpPr>
          <p:cNvPr id="649" name="Google Shape;649;p39"/>
          <p:cNvSpPr/>
          <p:nvPr/>
        </p:nvSpPr>
        <p:spPr>
          <a:xfrm>
            <a:off x="4741862" y="3614737"/>
            <a:ext cx="2838451" cy="198439"/>
          </a:xfrm>
          <a:custGeom>
            <a:rect b="b" l="l" r="r" t="t"/>
            <a:pathLst>
              <a:path extrusionOk="0" h="21600" w="21600">
                <a:moveTo>
                  <a:pt x="21600" y="0"/>
                </a:moveTo>
                <a:lnTo>
                  <a:pt x="2143" y="0"/>
                </a:lnTo>
                <a:lnTo>
                  <a:pt x="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0" name="Google Shape;650;p39"/>
          <p:cNvSpPr txBox="1"/>
          <p:nvPr/>
        </p:nvSpPr>
        <p:spPr>
          <a:xfrm>
            <a:off x="7629524" y="3282950"/>
            <a:ext cx="82569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Hyoglossus m.</a:t>
            </a:r>
            <a:endParaRPr/>
          </a:p>
        </p:txBody>
      </p:sp>
      <p:cxnSp>
        <p:nvCxnSpPr>
          <p:cNvPr id="651" name="Google Shape;651;p39"/>
          <p:cNvCxnSpPr/>
          <p:nvPr/>
        </p:nvCxnSpPr>
        <p:spPr>
          <a:xfrm flipH="1">
            <a:off x="5422898" y="3346450"/>
            <a:ext cx="2157415" cy="1589"/>
          </a:xfrm>
          <a:prstGeom prst="straightConnector1">
            <a:avLst/>
          </a:prstGeom>
          <a:noFill/>
          <a:ln cap="flat" cmpd="sng" w="15875">
            <a:solidFill>
              <a:srgbClr val="FFFFFF"/>
            </a:solidFill>
            <a:prstDash val="solid"/>
            <a:round/>
            <a:headEnd len="sm" w="sm" type="none"/>
            <a:tailEnd len="sm" w="sm" type="none"/>
          </a:ln>
        </p:spPr>
      </p:cxnSp>
      <p:sp>
        <p:nvSpPr>
          <p:cNvPr id="652" name="Google Shape;652;p39"/>
          <p:cNvSpPr txBox="1"/>
          <p:nvPr/>
        </p:nvSpPr>
        <p:spPr>
          <a:xfrm>
            <a:off x="7629524" y="2805111"/>
            <a:ext cx="88920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Styloglossus m.</a:t>
            </a:r>
            <a:endParaRPr/>
          </a:p>
        </p:txBody>
      </p:sp>
      <p:sp>
        <p:nvSpPr>
          <p:cNvPr id="653" name="Google Shape;653;p39"/>
          <p:cNvSpPr/>
          <p:nvPr/>
        </p:nvSpPr>
        <p:spPr>
          <a:xfrm>
            <a:off x="5710237" y="2714625"/>
            <a:ext cx="1870077" cy="153989"/>
          </a:xfrm>
          <a:custGeom>
            <a:rect b="b" l="l" r="r" t="t"/>
            <a:pathLst>
              <a:path extrusionOk="0" h="21600" w="21600">
                <a:moveTo>
                  <a:pt x="21600" y="21600"/>
                </a:moveTo>
                <a:lnTo>
                  <a:pt x="2949"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4" name="Google Shape;654;p39"/>
          <p:cNvSpPr txBox="1"/>
          <p:nvPr/>
        </p:nvSpPr>
        <p:spPr>
          <a:xfrm>
            <a:off x="7629525" y="2636836"/>
            <a:ext cx="52091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1st molar</a:t>
            </a:r>
            <a:endParaRPr/>
          </a:p>
        </p:txBody>
      </p:sp>
      <p:cxnSp>
        <p:nvCxnSpPr>
          <p:cNvPr id="655" name="Google Shape;655;p39"/>
          <p:cNvCxnSpPr/>
          <p:nvPr/>
        </p:nvCxnSpPr>
        <p:spPr>
          <a:xfrm flipH="1">
            <a:off x="6583361" y="2700336"/>
            <a:ext cx="996952" cy="1589"/>
          </a:xfrm>
          <a:prstGeom prst="straightConnector1">
            <a:avLst/>
          </a:prstGeom>
          <a:noFill/>
          <a:ln cap="flat" cmpd="sng" w="15875">
            <a:solidFill>
              <a:srgbClr val="FFFFFF"/>
            </a:solidFill>
            <a:prstDash val="solid"/>
            <a:round/>
            <a:headEnd len="sm" w="sm" type="none"/>
            <a:tailEnd len="sm" w="sm" type="none"/>
          </a:ln>
        </p:spPr>
      </p:cxnSp>
      <p:sp>
        <p:nvSpPr>
          <p:cNvPr id="656" name="Google Shape;656;p39"/>
          <p:cNvSpPr txBox="1"/>
          <p:nvPr/>
        </p:nvSpPr>
        <p:spPr>
          <a:xfrm>
            <a:off x="7629524" y="2478086"/>
            <a:ext cx="7748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Buccinator m.</a:t>
            </a:r>
            <a:endParaRPr/>
          </a:p>
        </p:txBody>
      </p:sp>
      <p:cxnSp>
        <p:nvCxnSpPr>
          <p:cNvPr id="657" name="Google Shape;657;p39"/>
          <p:cNvCxnSpPr/>
          <p:nvPr/>
        </p:nvCxnSpPr>
        <p:spPr>
          <a:xfrm flipH="1">
            <a:off x="7004049" y="2541586"/>
            <a:ext cx="576264" cy="1589"/>
          </a:xfrm>
          <a:prstGeom prst="straightConnector1">
            <a:avLst/>
          </a:prstGeom>
          <a:noFill/>
          <a:ln cap="flat" cmpd="sng" w="15875">
            <a:solidFill>
              <a:srgbClr val="FFFFFF"/>
            </a:solidFill>
            <a:prstDash val="solid"/>
            <a:round/>
            <a:headEnd len="sm" w="sm" type="none"/>
            <a:tailEnd len="sm" w="sm" type="none"/>
          </a:ln>
        </p:spPr>
      </p:cxnSp>
      <p:sp>
        <p:nvSpPr>
          <p:cNvPr id="658" name="Google Shape;658;p39"/>
          <p:cNvSpPr txBox="1"/>
          <p:nvPr/>
        </p:nvSpPr>
        <p:spPr>
          <a:xfrm>
            <a:off x="7629524" y="2203450"/>
            <a:ext cx="108616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Intrinsic muscles of</a:t>
            </a:r>
            <a:endParaRPr/>
          </a:p>
        </p:txBody>
      </p:sp>
      <p:sp>
        <p:nvSpPr>
          <p:cNvPr id="659" name="Google Shape;659;p39"/>
          <p:cNvSpPr txBox="1"/>
          <p:nvPr/>
        </p:nvSpPr>
        <p:spPr>
          <a:xfrm>
            <a:off x="7629524" y="2333625"/>
            <a:ext cx="596815"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the tongue</a:t>
            </a:r>
            <a:endParaRPr/>
          </a:p>
        </p:txBody>
      </p:sp>
      <p:cxnSp>
        <p:nvCxnSpPr>
          <p:cNvPr id="660" name="Google Shape;660;p39"/>
          <p:cNvCxnSpPr/>
          <p:nvPr/>
        </p:nvCxnSpPr>
        <p:spPr>
          <a:xfrm flipH="1">
            <a:off x="5197475" y="2266949"/>
            <a:ext cx="2382839" cy="1590"/>
          </a:xfrm>
          <a:prstGeom prst="straightConnector1">
            <a:avLst/>
          </a:prstGeom>
          <a:noFill/>
          <a:ln cap="flat" cmpd="sng" w="15875">
            <a:solidFill>
              <a:srgbClr val="FFFFFF"/>
            </a:solidFill>
            <a:prstDash val="solid"/>
            <a:round/>
            <a:headEnd len="sm" w="sm" type="none"/>
            <a:tailEnd len="sm" w="sm" type="none"/>
          </a:ln>
        </p:spPr>
      </p:cxnSp>
      <p:sp>
        <p:nvSpPr>
          <p:cNvPr id="661" name="Google Shape;661;p39"/>
          <p:cNvSpPr/>
          <p:nvPr/>
        </p:nvSpPr>
        <p:spPr>
          <a:xfrm>
            <a:off x="2163761" y="2497136"/>
            <a:ext cx="1160464" cy="320677"/>
          </a:xfrm>
          <a:custGeom>
            <a:rect b="b" l="l" r="r" t="t"/>
            <a:pathLst>
              <a:path extrusionOk="0" h="21600" w="21600">
                <a:moveTo>
                  <a:pt x="0" y="21600"/>
                </a:moveTo>
                <a:lnTo>
                  <a:pt x="10515"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62" name="Google Shape;662;p39"/>
          <p:cNvCxnSpPr/>
          <p:nvPr/>
        </p:nvCxnSpPr>
        <p:spPr>
          <a:xfrm>
            <a:off x="2049461" y="3097211"/>
            <a:ext cx="1274764" cy="1589"/>
          </a:xfrm>
          <a:prstGeom prst="straightConnector1">
            <a:avLst/>
          </a:prstGeom>
          <a:noFill/>
          <a:ln cap="flat" cmpd="sng" w="9525">
            <a:solidFill>
              <a:srgbClr val="000000"/>
            </a:solidFill>
            <a:prstDash val="solid"/>
            <a:round/>
            <a:headEnd len="sm" w="sm" type="none"/>
            <a:tailEnd len="sm" w="sm" type="none"/>
          </a:ln>
        </p:spPr>
      </p:cxnSp>
      <p:cxnSp>
        <p:nvCxnSpPr>
          <p:cNvPr id="663" name="Google Shape;663;p39"/>
          <p:cNvCxnSpPr/>
          <p:nvPr/>
        </p:nvCxnSpPr>
        <p:spPr>
          <a:xfrm flipH="1" rot="10800000">
            <a:off x="2259011" y="4500562"/>
            <a:ext cx="469902" cy="352427"/>
          </a:xfrm>
          <a:prstGeom prst="straightConnector1">
            <a:avLst/>
          </a:prstGeom>
          <a:noFill/>
          <a:ln cap="flat" cmpd="sng" w="9525">
            <a:solidFill>
              <a:srgbClr val="000000"/>
            </a:solidFill>
            <a:prstDash val="solid"/>
            <a:round/>
            <a:headEnd len="sm" w="sm" type="none"/>
            <a:tailEnd len="sm" w="sm" type="none"/>
          </a:ln>
        </p:spPr>
      </p:cxnSp>
      <p:cxnSp>
        <p:nvCxnSpPr>
          <p:cNvPr id="664" name="Google Shape;664;p39"/>
          <p:cNvCxnSpPr/>
          <p:nvPr/>
        </p:nvCxnSpPr>
        <p:spPr>
          <a:xfrm>
            <a:off x="2605086" y="3724275"/>
            <a:ext cx="123827" cy="122239"/>
          </a:xfrm>
          <a:prstGeom prst="straightConnector1">
            <a:avLst/>
          </a:prstGeom>
          <a:noFill/>
          <a:ln cap="flat" cmpd="sng" w="15875">
            <a:solidFill>
              <a:srgbClr val="FFFFFF"/>
            </a:solidFill>
            <a:prstDash val="solid"/>
            <a:round/>
            <a:headEnd len="sm" w="sm" type="none"/>
            <a:tailEnd len="sm" w="sm" type="none"/>
          </a:ln>
        </p:spPr>
      </p:cxnSp>
      <p:cxnSp>
        <p:nvCxnSpPr>
          <p:cNvPr id="665" name="Google Shape;665;p39"/>
          <p:cNvCxnSpPr/>
          <p:nvPr/>
        </p:nvCxnSpPr>
        <p:spPr>
          <a:xfrm>
            <a:off x="2600324" y="3721100"/>
            <a:ext cx="128590" cy="122239"/>
          </a:xfrm>
          <a:prstGeom prst="straightConnector1">
            <a:avLst/>
          </a:prstGeom>
          <a:noFill/>
          <a:ln cap="flat" cmpd="sng" w="9525">
            <a:solidFill>
              <a:srgbClr val="000000"/>
            </a:solidFill>
            <a:prstDash val="solid"/>
            <a:round/>
            <a:headEnd len="sm" w="sm" type="none"/>
            <a:tailEnd len="sm" w="sm" type="none"/>
          </a:ln>
        </p:spPr>
      </p:cxnSp>
      <p:cxnSp>
        <p:nvCxnSpPr>
          <p:cNvPr id="666" name="Google Shape;666;p39"/>
          <p:cNvCxnSpPr/>
          <p:nvPr/>
        </p:nvCxnSpPr>
        <p:spPr>
          <a:xfrm>
            <a:off x="1970086" y="2011361"/>
            <a:ext cx="1354140" cy="1589"/>
          </a:xfrm>
          <a:prstGeom prst="straightConnector1">
            <a:avLst/>
          </a:prstGeom>
          <a:noFill/>
          <a:ln cap="flat" cmpd="sng" w="9525">
            <a:solidFill>
              <a:srgbClr val="000000"/>
            </a:solidFill>
            <a:prstDash val="solid"/>
            <a:round/>
            <a:headEnd len="sm" w="sm" type="none"/>
            <a:tailEnd len="sm" w="sm" type="none"/>
          </a:ln>
        </p:spPr>
      </p:cxnSp>
      <p:cxnSp>
        <p:nvCxnSpPr>
          <p:cNvPr id="667" name="Google Shape;667;p39"/>
          <p:cNvCxnSpPr/>
          <p:nvPr/>
        </p:nvCxnSpPr>
        <p:spPr>
          <a:xfrm rot="10800000">
            <a:off x="2200273" y="4497387"/>
            <a:ext cx="1123952" cy="3177"/>
          </a:xfrm>
          <a:prstGeom prst="straightConnector1">
            <a:avLst/>
          </a:prstGeom>
          <a:noFill/>
          <a:ln cap="flat" cmpd="sng" w="9525">
            <a:solidFill>
              <a:srgbClr val="000000"/>
            </a:solidFill>
            <a:prstDash val="solid"/>
            <a:round/>
            <a:headEnd len="sm" w="sm" type="none"/>
            <a:tailEnd len="sm" w="sm" type="none"/>
          </a:ln>
        </p:spPr>
      </p:cxnSp>
      <p:cxnSp>
        <p:nvCxnSpPr>
          <p:cNvPr id="668" name="Google Shape;668;p39"/>
          <p:cNvCxnSpPr/>
          <p:nvPr/>
        </p:nvCxnSpPr>
        <p:spPr>
          <a:xfrm flipH="1" rot="10800000">
            <a:off x="2387599" y="3365499"/>
            <a:ext cx="341315" cy="182565"/>
          </a:xfrm>
          <a:prstGeom prst="straightConnector1">
            <a:avLst/>
          </a:prstGeom>
          <a:noFill/>
          <a:ln cap="flat" cmpd="sng" w="9525">
            <a:solidFill>
              <a:srgbClr val="000000"/>
            </a:solidFill>
            <a:prstDash val="solid"/>
            <a:round/>
            <a:headEnd len="sm" w="sm" type="none"/>
            <a:tailEnd len="sm" w="sm" type="none"/>
          </a:ln>
        </p:spPr>
      </p:cxnSp>
      <p:cxnSp>
        <p:nvCxnSpPr>
          <p:cNvPr id="669" name="Google Shape;669;p39"/>
          <p:cNvCxnSpPr/>
          <p:nvPr/>
        </p:nvCxnSpPr>
        <p:spPr>
          <a:xfrm flipH="1">
            <a:off x="2114549" y="3365498"/>
            <a:ext cx="1209678" cy="1590"/>
          </a:xfrm>
          <a:prstGeom prst="straightConnector1">
            <a:avLst/>
          </a:prstGeom>
          <a:noFill/>
          <a:ln cap="flat" cmpd="sng" w="9525">
            <a:solidFill>
              <a:srgbClr val="000000"/>
            </a:solidFill>
            <a:prstDash val="solid"/>
            <a:round/>
            <a:headEnd len="sm" w="sm" type="none"/>
            <a:tailEnd len="sm" w="sm" type="none"/>
          </a:ln>
        </p:spPr>
      </p:cxnSp>
      <p:cxnSp>
        <p:nvCxnSpPr>
          <p:cNvPr id="670" name="Google Shape;670;p39"/>
          <p:cNvCxnSpPr/>
          <p:nvPr/>
        </p:nvCxnSpPr>
        <p:spPr>
          <a:xfrm>
            <a:off x="2649536" y="3846512"/>
            <a:ext cx="674689" cy="1590"/>
          </a:xfrm>
          <a:prstGeom prst="straightConnector1">
            <a:avLst/>
          </a:prstGeom>
          <a:noFill/>
          <a:ln cap="flat" cmpd="sng" w="9525">
            <a:solidFill>
              <a:srgbClr val="000000"/>
            </a:solidFill>
            <a:prstDash val="solid"/>
            <a:round/>
            <a:headEnd len="sm" w="sm" type="none"/>
            <a:tailEnd len="sm" w="sm" type="none"/>
          </a:ln>
        </p:spPr>
      </p:cxnSp>
      <p:cxnSp>
        <p:nvCxnSpPr>
          <p:cNvPr id="671" name="Google Shape;671;p39"/>
          <p:cNvCxnSpPr/>
          <p:nvPr/>
        </p:nvCxnSpPr>
        <p:spPr>
          <a:xfrm flipH="1" rot="10800000">
            <a:off x="2322511" y="2497136"/>
            <a:ext cx="406402" cy="449264"/>
          </a:xfrm>
          <a:prstGeom prst="straightConnector1">
            <a:avLst/>
          </a:prstGeom>
          <a:noFill/>
          <a:ln cap="flat" cmpd="sng" w="9525">
            <a:solidFill>
              <a:srgbClr val="000000"/>
            </a:solidFill>
            <a:prstDash val="solid"/>
            <a:round/>
            <a:headEnd len="sm" w="sm" type="none"/>
            <a:tailEnd len="sm" w="sm" type="none"/>
          </a:ln>
        </p:spPr>
      </p:cxnSp>
      <p:cxnSp>
        <p:nvCxnSpPr>
          <p:cNvPr id="672" name="Google Shape;672;p39"/>
          <p:cNvCxnSpPr/>
          <p:nvPr/>
        </p:nvCxnSpPr>
        <p:spPr>
          <a:xfrm flipH="1" rot="10800000">
            <a:off x="2206624" y="3097211"/>
            <a:ext cx="522290" cy="103190"/>
          </a:xfrm>
          <a:prstGeom prst="straightConnector1">
            <a:avLst/>
          </a:prstGeom>
          <a:noFill/>
          <a:ln cap="flat" cmpd="sng" w="9525">
            <a:solidFill>
              <a:srgbClr val="000000"/>
            </a:solidFill>
            <a:prstDash val="solid"/>
            <a:round/>
            <a:headEnd len="sm" w="sm" type="none"/>
            <a:tailEnd len="sm" w="sm" type="none"/>
          </a:ln>
        </p:spPr>
      </p:cxnSp>
      <p:cxnSp>
        <p:nvCxnSpPr>
          <p:cNvPr id="673" name="Google Shape;673;p39"/>
          <p:cNvCxnSpPr/>
          <p:nvPr/>
        </p:nvCxnSpPr>
        <p:spPr>
          <a:xfrm flipH="1">
            <a:off x="792162" y="2598736"/>
            <a:ext cx="87314" cy="1589"/>
          </a:xfrm>
          <a:prstGeom prst="straightConnector1">
            <a:avLst/>
          </a:prstGeom>
          <a:noFill/>
          <a:ln cap="flat" cmpd="sng" w="9525">
            <a:solidFill>
              <a:srgbClr val="000000"/>
            </a:solidFill>
            <a:prstDash val="solid"/>
            <a:round/>
            <a:headEnd len="sm" w="sm" type="none"/>
            <a:tailEnd len="sm" w="sm" type="none"/>
          </a:ln>
        </p:spPr>
      </p:cxnSp>
      <p:cxnSp>
        <p:nvCxnSpPr>
          <p:cNvPr id="674" name="Google Shape;674;p39"/>
          <p:cNvCxnSpPr/>
          <p:nvPr/>
        </p:nvCxnSpPr>
        <p:spPr>
          <a:xfrm flipH="1">
            <a:off x="792162" y="4318000"/>
            <a:ext cx="87314" cy="1589"/>
          </a:xfrm>
          <a:prstGeom prst="straightConnector1">
            <a:avLst/>
          </a:prstGeom>
          <a:noFill/>
          <a:ln cap="flat" cmpd="sng" w="9525">
            <a:solidFill>
              <a:srgbClr val="000000"/>
            </a:solidFill>
            <a:prstDash val="solid"/>
            <a:round/>
            <a:headEnd len="sm" w="sm" type="none"/>
            <a:tailEnd len="sm" w="sm" type="none"/>
          </a:ln>
        </p:spPr>
      </p:cxnSp>
      <p:sp>
        <p:nvSpPr>
          <p:cNvPr id="675" name="Google Shape;675;p39"/>
          <p:cNvSpPr/>
          <p:nvPr/>
        </p:nvSpPr>
        <p:spPr>
          <a:xfrm>
            <a:off x="879475" y="1860549"/>
            <a:ext cx="88901" cy="1484314"/>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6" name="Google Shape;676;p39"/>
          <p:cNvSpPr/>
          <p:nvPr/>
        </p:nvSpPr>
        <p:spPr>
          <a:xfrm>
            <a:off x="879475" y="3400425"/>
            <a:ext cx="88901" cy="1843089"/>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7" name="Google Shape;677;p39"/>
          <p:cNvSpPr txBox="1"/>
          <p:nvPr/>
        </p:nvSpPr>
        <p:spPr>
          <a:xfrm>
            <a:off x="503237" y="5357812"/>
            <a:ext cx="96544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  Superior view</a:t>
            </a:r>
            <a:endParaRPr/>
          </a:p>
        </p:txBody>
      </p:sp>
      <p:sp>
        <p:nvSpPr>
          <p:cNvPr id="678" name="Google Shape;678;p39"/>
          <p:cNvSpPr txBox="1"/>
          <p:nvPr/>
        </p:nvSpPr>
        <p:spPr>
          <a:xfrm>
            <a:off x="4224337" y="5381625"/>
            <a:ext cx="181002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  Frontal section, anterior view</a:t>
            </a:r>
            <a:endParaRPr/>
          </a:p>
        </p:txBody>
      </p:sp>
      <p:cxnSp>
        <p:nvCxnSpPr>
          <p:cNvPr id="679" name="Google Shape;679;p39"/>
          <p:cNvCxnSpPr/>
          <p:nvPr/>
        </p:nvCxnSpPr>
        <p:spPr>
          <a:xfrm flipH="1" rot="10800000">
            <a:off x="5256212" y="2260599"/>
            <a:ext cx="450852" cy="419101"/>
          </a:xfrm>
          <a:prstGeom prst="straightConnector1">
            <a:avLst/>
          </a:prstGeom>
          <a:noFill/>
          <a:ln cap="flat" cmpd="sng" w="15875">
            <a:solidFill>
              <a:srgbClr val="FFFFFF"/>
            </a:solidFill>
            <a:prstDash val="solid"/>
            <a:round/>
            <a:headEnd len="sm" w="sm" type="none"/>
            <a:tailEnd len="sm" w="sm" type="none"/>
          </a:ln>
        </p:spPr>
      </p:cxnSp>
      <p:cxnSp>
        <p:nvCxnSpPr>
          <p:cNvPr id="680" name="Google Shape;680;p39"/>
          <p:cNvCxnSpPr/>
          <p:nvPr/>
        </p:nvCxnSpPr>
        <p:spPr>
          <a:xfrm flipH="1" rot="10800000">
            <a:off x="5124450" y="2260599"/>
            <a:ext cx="839789" cy="885828"/>
          </a:xfrm>
          <a:prstGeom prst="straightConnector1">
            <a:avLst/>
          </a:prstGeom>
          <a:noFill/>
          <a:ln cap="flat" cmpd="sng" w="15875">
            <a:solidFill>
              <a:srgbClr val="FFFFFF"/>
            </a:solidFill>
            <a:prstDash val="solid"/>
            <a:round/>
            <a:headEnd len="sm" w="sm" type="none"/>
            <a:tailEnd len="sm" w="sm" type="none"/>
          </a:ln>
        </p:spPr>
      </p:cxnSp>
      <p:sp>
        <p:nvSpPr>
          <p:cNvPr id="681" name="Google Shape;681;p39"/>
          <p:cNvSpPr/>
          <p:nvPr/>
        </p:nvSpPr>
        <p:spPr>
          <a:xfrm>
            <a:off x="5335587" y="4214812"/>
            <a:ext cx="2244727" cy="474664"/>
          </a:xfrm>
          <a:custGeom>
            <a:rect b="b" l="l" r="r" t="t"/>
            <a:pathLst>
              <a:path extrusionOk="0" h="21600" w="21600">
                <a:moveTo>
                  <a:pt x="21600" y="21600"/>
                </a:moveTo>
                <a:lnTo>
                  <a:pt x="6053"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2" name="Google Shape;682;p39"/>
          <p:cNvSpPr/>
          <p:nvPr/>
        </p:nvSpPr>
        <p:spPr>
          <a:xfrm>
            <a:off x="5580062" y="3727450"/>
            <a:ext cx="2000252" cy="420688"/>
          </a:xfrm>
          <a:custGeom>
            <a:rect b="b" l="l" r="r" t="t"/>
            <a:pathLst>
              <a:path extrusionOk="0" h="21600" w="21600">
                <a:moveTo>
                  <a:pt x="21600" y="21600"/>
                </a:moveTo>
                <a:lnTo>
                  <a:pt x="4159"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83" name="Google Shape;683;p39"/>
          <p:cNvCxnSpPr/>
          <p:nvPr/>
        </p:nvCxnSpPr>
        <p:spPr>
          <a:xfrm flipH="1">
            <a:off x="5900737" y="4465637"/>
            <a:ext cx="1679577" cy="1589"/>
          </a:xfrm>
          <a:prstGeom prst="straightConnector1">
            <a:avLst/>
          </a:prstGeom>
          <a:noFill/>
          <a:ln cap="flat" cmpd="sng" w="9525">
            <a:solidFill>
              <a:srgbClr val="000000"/>
            </a:solidFill>
            <a:prstDash val="solid"/>
            <a:round/>
            <a:headEnd len="sm" w="sm" type="none"/>
            <a:tailEnd len="sm" w="sm" type="none"/>
          </a:ln>
        </p:spPr>
      </p:cxnSp>
      <p:cxnSp>
        <p:nvCxnSpPr>
          <p:cNvPr id="684" name="Google Shape;684;p39"/>
          <p:cNvCxnSpPr/>
          <p:nvPr/>
        </p:nvCxnSpPr>
        <p:spPr>
          <a:xfrm flipH="1">
            <a:off x="6662736" y="3835400"/>
            <a:ext cx="917577" cy="1589"/>
          </a:xfrm>
          <a:prstGeom prst="straightConnector1">
            <a:avLst/>
          </a:prstGeom>
          <a:noFill/>
          <a:ln cap="flat" cmpd="sng" w="9525">
            <a:solidFill>
              <a:srgbClr val="000000"/>
            </a:solidFill>
            <a:prstDash val="solid"/>
            <a:round/>
            <a:headEnd len="sm" w="sm" type="none"/>
            <a:tailEnd len="sm" w="sm" type="none"/>
          </a:ln>
        </p:spPr>
      </p:cxnSp>
      <p:sp>
        <p:nvSpPr>
          <p:cNvPr id="685" name="Google Shape;685;p39"/>
          <p:cNvSpPr/>
          <p:nvPr/>
        </p:nvSpPr>
        <p:spPr>
          <a:xfrm>
            <a:off x="4741862" y="3609975"/>
            <a:ext cx="2838451" cy="200026"/>
          </a:xfrm>
          <a:custGeom>
            <a:rect b="b" l="l" r="r" t="t"/>
            <a:pathLst>
              <a:path extrusionOk="0" h="21600" w="21600">
                <a:moveTo>
                  <a:pt x="21600" y="0"/>
                </a:moveTo>
                <a:lnTo>
                  <a:pt x="2143"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86" name="Google Shape;686;p39"/>
          <p:cNvCxnSpPr/>
          <p:nvPr/>
        </p:nvCxnSpPr>
        <p:spPr>
          <a:xfrm flipH="1">
            <a:off x="5422898" y="3343275"/>
            <a:ext cx="2157415" cy="1589"/>
          </a:xfrm>
          <a:prstGeom prst="straightConnector1">
            <a:avLst/>
          </a:prstGeom>
          <a:noFill/>
          <a:ln cap="flat" cmpd="sng" w="9525">
            <a:solidFill>
              <a:srgbClr val="000000"/>
            </a:solidFill>
            <a:prstDash val="solid"/>
            <a:round/>
            <a:headEnd len="sm" w="sm" type="none"/>
            <a:tailEnd len="sm" w="sm" type="none"/>
          </a:ln>
        </p:spPr>
      </p:cxnSp>
      <p:sp>
        <p:nvSpPr>
          <p:cNvPr id="687" name="Google Shape;687;p39"/>
          <p:cNvSpPr/>
          <p:nvPr/>
        </p:nvSpPr>
        <p:spPr>
          <a:xfrm>
            <a:off x="5707062" y="2706686"/>
            <a:ext cx="1873252" cy="155577"/>
          </a:xfrm>
          <a:custGeom>
            <a:rect b="b" l="l" r="r" t="t"/>
            <a:pathLst>
              <a:path extrusionOk="0" h="21600" w="21600">
                <a:moveTo>
                  <a:pt x="21600" y="21600"/>
                </a:moveTo>
                <a:lnTo>
                  <a:pt x="2978"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88" name="Google Shape;688;p39"/>
          <p:cNvCxnSpPr/>
          <p:nvPr/>
        </p:nvCxnSpPr>
        <p:spPr>
          <a:xfrm flipH="1">
            <a:off x="6583361" y="2697161"/>
            <a:ext cx="996952" cy="1589"/>
          </a:xfrm>
          <a:prstGeom prst="straightConnector1">
            <a:avLst/>
          </a:prstGeom>
          <a:noFill/>
          <a:ln cap="flat" cmpd="sng" w="9525">
            <a:solidFill>
              <a:srgbClr val="000000"/>
            </a:solidFill>
            <a:prstDash val="solid"/>
            <a:round/>
            <a:headEnd len="sm" w="sm" type="none"/>
            <a:tailEnd len="sm" w="sm" type="none"/>
          </a:ln>
        </p:spPr>
      </p:cxnSp>
      <p:cxnSp>
        <p:nvCxnSpPr>
          <p:cNvPr id="689" name="Google Shape;689;p39"/>
          <p:cNvCxnSpPr/>
          <p:nvPr/>
        </p:nvCxnSpPr>
        <p:spPr>
          <a:xfrm flipH="1">
            <a:off x="7004049" y="2538411"/>
            <a:ext cx="576264" cy="1589"/>
          </a:xfrm>
          <a:prstGeom prst="straightConnector1">
            <a:avLst/>
          </a:prstGeom>
          <a:noFill/>
          <a:ln cap="flat" cmpd="sng" w="9525">
            <a:solidFill>
              <a:srgbClr val="000000"/>
            </a:solidFill>
            <a:prstDash val="solid"/>
            <a:round/>
            <a:headEnd len="sm" w="sm" type="none"/>
            <a:tailEnd len="sm" w="sm" type="none"/>
          </a:ln>
        </p:spPr>
      </p:cxnSp>
      <p:cxnSp>
        <p:nvCxnSpPr>
          <p:cNvPr id="690" name="Google Shape;690;p39"/>
          <p:cNvCxnSpPr/>
          <p:nvPr/>
        </p:nvCxnSpPr>
        <p:spPr>
          <a:xfrm flipH="1">
            <a:off x="5197475" y="2263774"/>
            <a:ext cx="2382839" cy="1590"/>
          </a:xfrm>
          <a:prstGeom prst="straightConnector1">
            <a:avLst/>
          </a:prstGeom>
          <a:noFill/>
          <a:ln cap="flat" cmpd="sng" w="9525">
            <a:solidFill>
              <a:srgbClr val="000000"/>
            </a:solidFill>
            <a:prstDash val="solid"/>
            <a:round/>
            <a:headEnd len="sm" w="sm" type="none"/>
            <a:tailEnd len="sm" w="sm" type="none"/>
          </a:ln>
        </p:spPr>
      </p:cxnSp>
      <p:cxnSp>
        <p:nvCxnSpPr>
          <p:cNvPr id="691" name="Google Shape;691;p39"/>
          <p:cNvCxnSpPr/>
          <p:nvPr/>
        </p:nvCxnSpPr>
        <p:spPr>
          <a:xfrm flipH="1" rot="10800000">
            <a:off x="5256212" y="2257424"/>
            <a:ext cx="450852" cy="419101"/>
          </a:xfrm>
          <a:prstGeom prst="straightConnector1">
            <a:avLst/>
          </a:prstGeom>
          <a:noFill/>
          <a:ln cap="flat" cmpd="sng" w="9525">
            <a:solidFill>
              <a:srgbClr val="000000"/>
            </a:solidFill>
            <a:prstDash val="solid"/>
            <a:round/>
            <a:headEnd len="sm" w="sm" type="none"/>
            <a:tailEnd len="sm" w="sm" type="none"/>
          </a:ln>
        </p:spPr>
      </p:cxnSp>
      <p:cxnSp>
        <p:nvCxnSpPr>
          <p:cNvPr id="692" name="Google Shape;692;p39"/>
          <p:cNvCxnSpPr/>
          <p:nvPr/>
        </p:nvCxnSpPr>
        <p:spPr>
          <a:xfrm flipH="1" rot="10800000">
            <a:off x="5124448" y="2257424"/>
            <a:ext cx="839789" cy="884239"/>
          </a:xfrm>
          <a:prstGeom prst="straightConnector1">
            <a:avLst/>
          </a:prstGeom>
          <a:noFill/>
          <a:ln cap="flat" cmpd="sng" w="9525">
            <a:solidFill>
              <a:srgbClr val="000000"/>
            </a:solidFill>
            <a:prstDash val="solid"/>
            <a:round/>
            <a:headEnd len="sm" w="sm" type="none"/>
            <a:tailEnd len="sm" w="sm" type="none"/>
          </a:ln>
        </p:spPr>
      </p:cxnSp>
      <p:sp>
        <p:nvSpPr>
          <p:cNvPr id="693" name="Google Shape;693;p39"/>
          <p:cNvSpPr txBox="1"/>
          <p:nvPr/>
        </p:nvSpPr>
        <p:spPr>
          <a:xfrm>
            <a:off x="3376612" y="2427286"/>
            <a:ext cx="419057"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Lingual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tonsils</a:t>
            </a:r>
            <a:endParaRPr/>
          </a:p>
        </p:txBody>
      </p:sp>
      <p:sp>
        <p:nvSpPr>
          <p:cNvPr id="694" name="Google Shape;694;p39"/>
          <p:cNvSpPr txBox="1"/>
          <p:nvPr/>
        </p:nvSpPr>
        <p:spPr>
          <a:xfrm>
            <a:off x="3376612" y="2741611"/>
            <a:ext cx="451037"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Palatine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tonsil</a:t>
            </a:r>
            <a:endParaRPr/>
          </a:p>
        </p:txBody>
      </p:sp>
      <p:sp>
        <p:nvSpPr>
          <p:cNvPr id="695" name="Google Shape;695;p39"/>
          <p:cNvSpPr txBox="1"/>
          <p:nvPr/>
        </p:nvSpPr>
        <p:spPr>
          <a:xfrm>
            <a:off x="3376612" y="3044824"/>
            <a:ext cx="480616"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Terminal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sulcus</a:t>
            </a:r>
            <a:endParaRPr/>
          </a:p>
        </p:txBody>
      </p:sp>
      <p:sp>
        <p:nvSpPr>
          <p:cNvPr id="696" name="Google Shape;696;p39"/>
          <p:cNvSpPr txBox="1"/>
          <p:nvPr/>
        </p:nvSpPr>
        <p:spPr>
          <a:xfrm>
            <a:off x="3376612" y="3301999"/>
            <a:ext cx="438312"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Vallate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papillae</a:t>
            </a:r>
            <a:endParaRPr/>
          </a:p>
        </p:txBody>
      </p:sp>
      <p:sp>
        <p:nvSpPr>
          <p:cNvPr id="697" name="Google Shape;697;p39"/>
          <p:cNvSpPr txBox="1"/>
          <p:nvPr/>
        </p:nvSpPr>
        <p:spPr>
          <a:xfrm>
            <a:off x="3376612" y="3781424"/>
            <a:ext cx="438312"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Foliate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papillae</a:t>
            </a:r>
            <a:endParaRPr/>
          </a:p>
        </p:txBody>
      </p:sp>
      <p:sp>
        <p:nvSpPr>
          <p:cNvPr id="698" name="Google Shape;698;p39"/>
          <p:cNvSpPr txBox="1"/>
          <p:nvPr/>
        </p:nvSpPr>
        <p:spPr>
          <a:xfrm>
            <a:off x="3376612" y="4446587"/>
            <a:ext cx="577727"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Fungiform</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papillae</a:t>
            </a:r>
            <a:endParaRPr/>
          </a:p>
        </p:txBody>
      </p:sp>
      <p:sp>
        <p:nvSpPr>
          <p:cNvPr id="699" name="Google Shape;699;p39"/>
          <p:cNvSpPr txBox="1"/>
          <p:nvPr/>
        </p:nvSpPr>
        <p:spPr>
          <a:xfrm>
            <a:off x="2065336" y="1503363"/>
            <a:ext cx="4930777"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700" name="Google Shape;700;p39"/>
          <p:cNvSpPr txBox="1"/>
          <p:nvPr/>
        </p:nvSpPr>
        <p:spPr>
          <a:xfrm>
            <a:off x="2905469" y="1702593"/>
            <a:ext cx="3333062"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40"/>
          <p:cNvSpPr txBox="1"/>
          <p:nvPr>
            <p:ph idx="4294967295" type="title"/>
          </p:nvPr>
        </p:nvSpPr>
        <p:spPr>
          <a:xfrm>
            <a:off x="-2667750" y="64516"/>
            <a:ext cx="9144003" cy="1112839"/>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The Palate</a:t>
            </a:r>
            <a:endParaRPr/>
          </a:p>
        </p:txBody>
      </p:sp>
      <p:sp>
        <p:nvSpPr>
          <p:cNvPr id="706" name="Google Shape;706;p40"/>
          <p:cNvSpPr txBox="1"/>
          <p:nvPr>
            <p:ph idx="4294967295" type="body"/>
          </p:nvPr>
        </p:nvSpPr>
        <p:spPr>
          <a:xfrm>
            <a:off x="427037" y="1249361"/>
            <a:ext cx="8366126" cy="5608640"/>
          </a:xfrm>
          <a:prstGeom prst="rect">
            <a:avLst/>
          </a:prstGeom>
          <a:noFill/>
          <a:ln>
            <a:noFill/>
          </a:ln>
        </p:spPr>
        <p:txBody>
          <a:bodyPr anchorCtr="0" anchor="t" bIns="45700" lIns="45700" spcFirstLastPara="1" rIns="45700" wrap="square" tIns="45700">
            <a:normAutofit/>
          </a:bodyPr>
          <a:lstStyle/>
          <a:p>
            <a:pPr indent="228600" lvl="1" marL="0" rtl="0" algn="l">
              <a:lnSpc>
                <a:spcPct val="100000"/>
              </a:lnSpc>
              <a:spcBef>
                <a:spcPts val="0"/>
              </a:spcBef>
              <a:spcAft>
                <a:spcPts val="0"/>
              </a:spcAft>
              <a:buClr>
                <a:srgbClr val="000000"/>
              </a:buClr>
              <a:buSzPts val="2400"/>
              <a:buFont typeface="Arial"/>
              <a:buNone/>
            </a:pPr>
            <a:r>
              <a:rPr b="1" lang="en-US">
                <a:solidFill>
                  <a:srgbClr val="000000"/>
                </a:solidFill>
              </a:rPr>
              <a:t>Main structures</a:t>
            </a:r>
            <a:endParaRPr sz="1800"/>
          </a:p>
          <a:p>
            <a:pPr indent="-171450" lvl="1" marL="742950" rtl="0" algn="l">
              <a:lnSpc>
                <a:spcPct val="100000"/>
              </a:lnSpc>
              <a:spcBef>
                <a:spcPts val="0"/>
              </a:spcBef>
              <a:spcAft>
                <a:spcPts val="0"/>
              </a:spcAft>
              <a:buClr>
                <a:srgbClr val="000000"/>
              </a:buClr>
              <a:buSzPts val="1800"/>
              <a:buFont typeface="Arial"/>
              <a:buNone/>
            </a:pPr>
            <a:r>
              <a:t/>
            </a:r>
            <a:endParaRPr sz="1800"/>
          </a:p>
          <a:p>
            <a:pPr indent="-342900" lvl="0" marL="342900" rtl="0" algn="l">
              <a:lnSpc>
                <a:spcPct val="100000"/>
              </a:lnSpc>
              <a:spcBef>
                <a:spcPts val="400"/>
              </a:spcBef>
              <a:spcAft>
                <a:spcPts val="0"/>
              </a:spcAft>
              <a:buClr>
                <a:srgbClr val="000000"/>
              </a:buClr>
              <a:buSzPts val="2000"/>
              <a:buFont typeface="Arial"/>
              <a:buChar char="•"/>
            </a:pPr>
            <a:r>
              <a:rPr b="1" lang="en-US" sz="2000">
                <a:solidFill>
                  <a:srgbClr val="000000"/>
                </a:solidFill>
              </a:rPr>
              <a:t>hard (bony) palate </a:t>
            </a:r>
            <a:r>
              <a:rPr b="0" lang="en-US"/>
              <a:t>– anterior portion that is supported by the     palatine processes of the </a:t>
            </a:r>
            <a:r>
              <a:rPr b="1" lang="en-US" sz="2000">
                <a:solidFill>
                  <a:srgbClr val="000000"/>
                </a:solidFill>
              </a:rPr>
              <a:t>maxillae</a:t>
            </a:r>
            <a:r>
              <a:rPr b="0" lang="en-US"/>
              <a:t> and the </a:t>
            </a:r>
            <a:r>
              <a:rPr b="1" lang="en-US" sz="2000">
                <a:solidFill>
                  <a:srgbClr val="000000"/>
                </a:solidFill>
              </a:rPr>
              <a:t>palatine</a:t>
            </a:r>
            <a:r>
              <a:rPr b="0" lang="en-US"/>
              <a:t> bones</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palatine rugae</a:t>
            </a:r>
            <a:endParaRPr sz="700"/>
          </a:p>
          <a:p>
            <a:pPr indent="-342900" lvl="0" marL="342900" rtl="0" algn="l">
              <a:lnSpc>
                <a:spcPct val="100000"/>
              </a:lnSpc>
              <a:spcBef>
                <a:spcPts val="400"/>
              </a:spcBef>
              <a:spcAft>
                <a:spcPts val="0"/>
              </a:spcAft>
              <a:buClr>
                <a:srgbClr val="000000"/>
              </a:buClr>
              <a:buSzPts val="2000"/>
              <a:buFont typeface="Arial"/>
              <a:buChar char="•"/>
            </a:pPr>
            <a:r>
              <a:rPr b="1" lang="en-US" sz="2000">
                <a:solidFill>
                  <a:srgbClr val="000000"/>
                </a:solidFill>
              </a:rPr>
              <a:t>soft palate </a:t>
            </a:r>
            <a:r>
              <a:rPr b="0" lang="en-US"/>
              <a:t>– posterior with a more spongy texture</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uvula</a:t>
            </a:r>
            <a:endParaRPr sz="800"/>
          </a:p>
          <a:p>
            <a:pPr indent="-342900" lvl="0" marL="342900" rtl="0" algn="l">
              <a:lnSpc>
                <a:spcPct val="100000"/>
              </a:lnSpc>
              <a:spcBef>
                <a:spcPts val="400"/>
              </a:spcBef>
              <a:spcAft>
                <a:spcPts val="0"/>
              </a:spcAft>
              <a:buClr>
                <a:srgbClr val="000000"/>
              </a:buClr>
              <a:buSzPts val="2000"/>
              <a:buFont typeface="Arial"/>
              <a:buChar char="•"/>
            </a:pPr>
            <a:r>
              <a:rPr b="1" lang="en-US" sz="2000">
                <a:solidFill>
                  <a:srgbClr val="000000"/>
                </a:solidFill>
              </a:rPr>
              <a:t>pair of muscular arches</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palatoglossal arch</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palatopharyngeal arch</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palatine tonsils</a:t>
            </a:r>
            <a:endParaRPr/>
          </a:p>
        </p:txBody>
      </p:sp>
      <p:sp>
        <p:nvSpPr>
          <p:cNvPr id="707" name="Google Shape;707;p40"/>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708" name="Google Shape;708;p40"/>
          <p:cNvGrpSpPr/>
          <p:nvPr/>
        </p:nvGrpSpPr>
        <p:grpSpPr>
          <a:xfrm>
            <a:off x="-74260" y="6205463"/>
            <a:ext cx="12248972" cy="755702"/>
            <a:chOff x="-1" y="-2"/>
            <a:chExt cx="12248970" cy="755701"/>
          </a:xfrm>
        </p:grpSpPr>
        <p:sp>
          <p:nvSpPr>
            <p:cNvPr id="709" name="Google Shape;709;p40"/>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10" name="Google Shape;710;p40"/>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11" name="Google Shape;711;p40"/>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12" name="Google Shape;712;p40"/>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13" name="Google Shape;713;p40"/>
          <p:cNvSpPr txBox="1"/>
          <p:nvPr/>
        </p:nvSpPr>
        <p:spPr>
          <a:xfrm>
            <a:off x="1519862" y="4931154"/>
            <a:ext cx="6596947" cy="768266"/>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What is the characteristic and function of the structures?</a:t>
            </a:r>
            <a:endParaRPr/>
          </a:p>
        </p:txBody>
      </p:sp>
      <p:grpSp>
        <p:nvGrpSpPr>
          <p:cNvPr id="714" name="Google Shape;714;p40"/>
          <p:cNvGrpSpPr/>
          <p:nvPr/>
        </p:nvGrpSpPr>
        <p:grpSpPr>
          <a:xfrm>
            <a:off x="372622" y="4811615"/>
            <a:ext cx="980377" cy="1007343"/>
            <a:chOff x="-1" y="-2"/>
            <a:chExt cx="980375" cy="1007341"/>
          </a:xfrm>
        </p:grpSpPr>
        <p:sp>
          <p:nvSpPr>
            <p:cNvPr id="715" name="Google Shape;715;p40"/>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16" name="Google Shape;716;p40"/>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17" name="Google Shape;717;p40"/>
            <p:cNvGrpSpPr/>
            <p:nvPr/>
          </p:nvGrpSpPr>
          <p:grpSpPr>
            <a:xfrm>
              <a:off x="142133" y="146024"/>
              <a:ext cx="696259" cy="715335"/>
              <a:chOff x="-2" y="-2"/>
              <a:chExt cx="696258" cy="715334"/>
            </a:xfrm>
          </p:grpSpPr>
          <p:sp>
            <p:nvSpPr>
              <p:cNvPr id="718" name="Google Shape;718;p40"/>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19" name="Google Shape;719;p40"/>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4"/>
                                        </p:tgtEl>
                                        <p:attrNameLst>
                                          <p:attrName>style.visibility</p:attrName>
                                        </p:attrNameLst>
                                      </p:cBhvr>
                                      <p:to>
                                        <p:strVal val="visible"/>
                                      </p:to>
                                    </p:set>
                                    <p:anim calcmode="lin" valueType="num">
                                      <p:cBhvr additive="base">
                                        <p:cTn dur="300"/>
                                        <p:tgtEl>
                                          <p:spTgt spid="714"/>
                                        </p:tgtEl>
                                        <p:attrNameLst>
                                          <p:attrName>ppt_w</p:attrName>
                                        </p:attrNameLst>
                                      </p:cBhvr>
                                      <p:tavLst>
                                        <p:tav fmla="" tm="0">
                                          <p:val>
                                            <p:strVal val="0"/>
                                          </p:val>
                                        </p:tav>
                                        <p:tav fmla="" tm="100000">
                                          <p:val>
                                            <p:strVal val="#ppt_w"/>
                                          </p:val>
                                        </p:tav>
                                      </p:tavLst>
                                    </p:anim>
                                    <p:anim calcmode="lin" valueType="num">
                                      <p:cBhvr additive="base">
                                        <p:cTn dur="300"/>
                                        <p:tgtEl>
                                          <p:spTgt spid="7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5"/>
          <p:cNvSpPr txBox="1"/>
          <p:nvPr>
            <p:ph idx="4294967295" type="sldNum"/>
          </p:nvPr>
        </p:nvSpPr>
        <p:spPr>
          <a:xfrm>
            <a:off x="894097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67" name="Google Shape;67;p5"/>
          <p:cNvSpPr txBox="1"/>
          <p:nvPr>
            <p:ph idx="4294967295" type="title"/>
          </p:nvPr>
        </p:nvSpPr>
        <p:spPr>
          <a:xfrm>
            <a:off x="-2" y="0"/>
            <a:ext cx="9144004" cy="9747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Medical terms</a:t>
            </a:r>
            <a:endParaRPr/>
          </a:p>
        </p:txBody>
      </p:sp>
      <p:sp>
        <p:nvSpPr>
          <p:cNvPr id="68" name="Google Shape;68;p5"/>
          <p:cNvSpPr txBox="1"/>
          <p:nvPr>
            <p:ph idx="4294967295" type="body"/>
          </p:nvPr>
        </p:nvSpPr>
        <p:spPr>
          <a:xfrm>
            <a:off x="419100" y="1036636"/>
            <a:ext cx="8580736" cy="5897565"/>
          </a:xfrm>
          <a:prstGeom prst="rect">
            <a:avLst/>
          </a:prstGeom>
          <a:noFill/>
          <a:ln>
            <a:noFill/>
          </a:ln>
        </p:spPr>
        <p:txBody>
          <a:bodyPr anchorCtr="0" anchor="t" bIns="45700" lIns="45700" spcFirstLastPara="1" rIns="45700" wrap="square" tIns="45700">
            <a:normAutofit/>
          </a:bodyPr>
          <a:lstStyle/>
          <a:p>
            <a:pPr indent="-234950" lvl="1" marL="742950" rtl="0" algn="l">
              <a:lnSpc>
                <a:spcPct val="100000"/>
              </a:lnSpc>
              <a:spcBef>
                <a:spcPts val="0"/>
              </a:spcBef>
              <a:spcAft>
                <a:spcPts val="0"/>
              </a:spcAft>
              <a:buClr>
                <a:srgbClr val="000000"/>
              </a:buClr>
              <a:buSzPts val="800"/>
              <a:buFont typeface="Arial"/>
              <a:buNone/>
            </a:pPr>
            <a:r>
              <a:t/>
            </a:r>
            <a:endParaRPr sz="800">
              <a:solidFill>
                <a:srgbClr val="000000"/>
              </a:solidFill>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Gastroenterology [</a:t>
            </a:r>
            <a:r>
              <a:rPr b="0" i="1" lang="en-US" sz="2400"/>
              <a:t>gastro stomach; entero = intestines; logy = study of </a:t>
            </a:r>
            <a:r>
              <a:rPr b="1" lang="en-US" sz="2800">
                <a:solidFill>
                  <a:srgbClr val="000000"/>
                </a:solidFill>
              </a:rPr>
              <a:t>]</a:t>
            </a:r>
            <a:r>
              <a:rPr b="0" lang="en-US"/>
              <a:t> – the study of the digestive tract and the diagnosis and treatment of its disorders</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Alimentary [</a:t>
            </a:r>
            <a:r>
              <a:rPr b="0" i="1" lang="en-US" sz="2400"/>
              <a:t>aliment = food</a:t>
            </a:r>
            <a:r>
              <a:rPr b="1" lang="en-US" sz="2800">
                <a:solidFill>
                  <a:srgbClr val="000000"/>
                </a:solidFill>
              </a:rPr>
              <a:t>]</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Enteric[</a:t>
            </a:r>
            <a:r>
              <a:rPr b="0" i="1" lang="en-US" sz="2400"/>
              <a:t>enter = intestine</a:t>
            </a:r>
            <a:r>
              <a:rPr b="1" lang="en-US" sz="2800">
                <a:solidFill>
                  <a:srgbClr val="000000"/>
                </a:solidFill>
              </a:rPr>
              <a:t>]</a:t>
            </a:r>
            <a:r>
              <a:rPr b="0" baseline="30000" lang="en-US" sz="900"/>
              <a:t> </a:t>
            </a:r>
            <a:r>
              <a:rPr b="1" lang="en-US" sz="2800">
                <a:solidFill>
                  <a:srgbClr val="000000"/>
                </a:solidFill>
              </a:rPr>
              <a:t>nervous system -</a:t>
            </a:r>
            <a:r>
              <a:rPr b="0" lang="en-US" sz="2400"/>
              <a:t>which regulates digestive tract motility, secretion, and blood flow.</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fauces[</a:t>
            </a:r>
            <a:r>
              <a:rPr b="0" i="1" lang="en-US"/>
              <a:t>fauces = throat </a:t>
            </a:r>
            <a:r>
              <a:rPr b="1" lang="en-US" sz="2800">
                <a:solidFill>
                  <a:srgbClr val="000000"/>
                </a:solidFill>
              </a:rPr>
              <a:t>]</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parotid[</a:t>
            </a:r>
            <a:r>
              <a:rPr b="0" i="1" lang="en-US"/>
              <a:t>par=next to;ot=ear</a:t>
            </a:r>
            <a:r>
              <a:rPr b="1" lang="en-US" sz="2800">
                <a:solidFill>
                  <a:srgbClr val="000000"/>
                </a:solidFill>
              </a:rPr>
              <a:t> ]</a:t>
            </a:r>
            <a:r>
              <a:rPr b="0" baseline="30000" lang="en-US" sz="900"/>
              <a:t> </a:t>
            </a:r>
            <a:r>
              <a:rPr b="1" lang="en-US" sz="2800">
                <a:solidFill>
                  <a:srgbClr val="000000"/>
                </a:solidFill>
              </a:rPr>
              <a:t>glands</a:t>
            </a:r>
            <a:endParaRPr/>
          </a:p>
        </p:txBody>
      </p:sp>
      <p:grpSp>
        <p:nvGrpSpPr>
          <p:cNvPr id="69" name="Google Shape;69;p5"/>
          <p:cNvGrpSpPr/>
          <p:nvPr/>
        </p:nvGrpSpPr>
        <p:grpSpPr>
          <a:xfrm>
            <a:off x="-74260" y="6205463"/>
            <a:ext cx="12248972" cy="755702"/>
            <a:chOff x="-1" y="-2"/>
            <a:chExt cx="12248970" cy="755701"/>
          </a:xfrm>
        </p:grpSpPr>
        <p:sp>
          <p:nvSpPr>
            <p:cNvPr id="70" name="Google Shape;70;p5"/>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1" name="Google Shape;71;p5"/>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2" name="Google Shape;72;p5"/>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3" name="Google Shape;73;p5"/>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1"/>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25" name="Google Shape;725;p41"/>
          <p:cNvSpPr txBox="1"/>
          <p:nvPr>
            <p:ph idx="4294967295" type="title"/>
          </p:nvPr>
        </p:nvSpPr>
        <p:spPr>
          <a:xfrm>
            <a:off x="-1670713" y="-26947"/>
            <a:ext cx="9144003" cy="1006476"/>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The Teeth-dentition</a:t>
            </a:r>
            <a:endParaRPr/>
          </a:p>
        </p:txBody>
      </p:sp>
      <p:sp>
        <p:nvSpPr>
          <p:cNvPr id="726" name="Google Shape;726;p41"/>
          <p:cNvSpPr txBox="1"/>
          <p:nvPr>
            <p:ph idx="4294967295" type="body"/>
          </p:nvPr>
        </p:nvSpPr>
        <p:spPr>
          <a:xfrm>
            <a:off x="235681" y="153771"/>
            <a:ext cx="5331216" cy="5203111"/>
          </a:xfrm>
          <a:prstGeom prst="rect">
            <a:avLst/>
          </a:prstGeom>
          <a:noFill/>
          <a:ln>
            <a:noFill/>
          </a:ln>
        </p:spPr>
        <p:txBody>
          <a:bodyPr anchorCtr="0" anchor="t" bIns="45700" lIns="45700" spcFirstLastPara="1" rIns="45700" wrap="square" tIns="45700">
            <a:normAutofit/>
          </a:bodyPr>
          <a:lstStyle/>
          <a:p>
            <a:pPr indent="-165100" lvl="0" marL="342900" rtl="0" algn="l">
              <a:lnSpc>
                <a:spcPct val="90000"/>
              </a:lnSpc>
              <a:spcBef>
                <a:spcPts val="0"/>
              </a:spcBef>
              <a:spcAft>
                <a:spcPts val="0"/>
              </a:spcAft>
              <a:buClr>
                <a:srgbClr val="000000"/>
              </a:buClr>
              <a:buSzPts val="2800"/>
              <a:buFont typeface="Arial"/>
              <a:buNone/>
            </a:pPr>
            <a:r>
              <a:t/>
            </a:r>
            <a:endParaRPr b="1" sz="2800">
              <a:solidFill>
                <a:srgbClr val="000000"/>
              </a:solidFill>
            </a:endParaRPr>
          </a:p>
          <a:p>
            <a:pPr indent="-165100" lvl="0" marL="342900" rtl="0" algn="l">
              <a:lnSpc>
                <a:spcPct val="90000"/>
              </a:lnSpc>
              <a:spcBef>
                <a:spcPts val="600"/>
              </a:spcBef>
              <a:spcAft>
                <a:spcPts val="0"/>
              </a:spcAft>
              <a:buClr>
                <a:srgbClr val="000000"/>
              </a:buClr>
              <a:buSzPts val="2800"/>
              <a:buFont typeface="Arial"/>
              <a:buNone/>
            </a:pPr>
            <a:r>
              <a:t/>
            </a:r>
            <a:endParaRPr b="1" sz="2800">
              <a:solidFill>
                <a:srgbClr val="000000"/>
              </a:solidFill>
            </a:endParaRPr>
          </a:p>
          <a:p>
            <a:pPr indent="-107950" lvl="1" marL="742950" rtl="0" algn="l">
              <a:lnSpc>
                <a:spcPct val="90000"/>
              </a:lnSpc>
              <a:spcBef>
                <a:spcPts val="0"/>
              </a:spcBef>
              <a:spcAft>
                <a:spcPts val="0"/>
              </a:spcAft>
              <a:buClr>
                <a:srgbClr val="000000"/>
              </a:buClr>
              <a:buSzPts val="2800"/>
              <a:buFont typeface="Arial"/>
              <a:buNone/>
            </a:pPr>
            <a:r>
              <a:t/>
            </a:r>
            <a:endParaRPr b="1" sz="280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32 adult teeth</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16 in mandible</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16 in maxilla</a:t>
            </a:r>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20 deciduous (baby) teeth</a:t>
            </a:r>
            <a:endParaRPr/>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from midline to the rear of each jaw</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2 </a:t>
            </a:r>
            <a:r>
              <a:rPr b="1" lang="en-US"/>
              <a:t>incisors</a:t>
            </a:r>
            <a:r>
              <a:rPr lang="en-US" sz="2000">
                <a:solidFill>
                  <a:srgbClr val="000000"/>
                </a:solidFill>
              </a:rPr>
              <a:t> ,1 </a:t>
            </a:r>
            <a:r>
              <a:rPr b="1" lang="en-US"/>
              <a:t>canine</a:t>
            </a:r>
            <a:r>
              <a:rPr lang="en-US" sz="2000">
                <a:solidFill>
                  <a:srgbClr val="000000"/>
                </a:solidFill>
              </a:rPr>
              <a:t> ,2</a:t>
            </a:r>
            <a:r>
              <a:rPr b="1" lang="en-US"/>
              <a:t> premolars</a:t>
            </a:r>
            <a:r>
              <a:rPr lang="en-US" sz="2000">
                <a:solidFill>
                  <a:srgbClr val="000000"/>
                </a:solidFill>
              </a:rPr>
              <a:t>,3 </a:t>
            </a:r>
            <a:r>
              <a:rPr b="1" lang="en-US"/>
              <a:t>molars</a:t>
            </a:r>
            <a:endParaRPr/>
          </a:p>
        </p:txBody>
      </p:sp>
      <p:grpSp>
        <p:nvGrpSpPr>
          <p:cNvPr id="727" name="Google Shape;727;p41"/>
          <p:cNvGrpSpPr/>
          <p:nvPr/>
        </p:nvGrpSpPr>
        <p:grpSpPr>
          <a:xfrm>
            <a:off x="-74260" y="6205463"/>
            <a:ext cx="12248972" cy="755702"/>
            <a:chOff x="-1" y="-2"/>
            <a:chExt cx="12248970" cy="755701"/>
          </a:xfrm>
        </p:grpSpPr>
        <p:sp>
          <p:nvSpPr>
            <p:cNvPr id="728" name="Google Shape;728;p41"/>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29" name="Google Shape;729;p41"/>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30" name="Google Shape;730;p41"/>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31" name="Google Shape;731;p41"/>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20-09-10 at 15.36.41.png" id="732" name="Google Shape;732;p41"/>
          <p:cNvPicPr preferRelativeResize="0"/>
          <p:nvPr/>
        </p:nvPicPr>
        <p:blipFill rotWithShape="1">
          <a:blip r:embed="rId4">
            <a:alphaModFix/>
          </a:blip>
          <a:srcRect b="0" l="0" r="0" t="0"/>
          <a:stretch/>
        </p:blipFill>
        <p:spPr>
          <a:xfrm>
            <a:off x="5631839" y="136052"/>
            <a:ext cx="3022949" cy="5651598"/>
          </a:xfrm>
          <a:prstGeom prst="rect">
            <a:avLst/>
          </a:prstGeom>
          <a:noFill/>
          <a:ln>
            <a:noFill/>
          </a:ln>
        </p:spPr>
      </p:pic>
      <p:sp>
        <p:nvSpPr>
          <p:cNvPr id="733" name="Google Shape;733;p41"/>
          <p:cNvSpPr txBox="1"/>
          <p:nvPr/>
        </p:nvSpPr>
        <p:spPr>
          <a:xfrm>
            <a:off x="5654058" y="5875906"/>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
        <p:nvSpPr>
          <p:cNvPr id="734" name="Google Shape;734;p41"/>
          <p:cNvSpPr txBox="1"/>
          <p:nvPr/>
        </p:nvSpPr>
        <p:spPr>
          <a:xfrm>
            <a:off x="230596" y="4493591"/>
            <a:ext cx="4029572" cy="1432157"/>
          </a:xfrm>
          <a:prstGeom prst="rect">
            <a:avLst/>
          </a:prstGeom>
          <a:noFill/>
          <a:ln>
            <a:noFill/>
          </a:ln>
        </p:spPr>
        <p:txBody>
          <a:bodyPr anchorCtr="0" anchor="ctr" bIns="50800" lIns="50800" spcFirstLastPara="1" rIns="50800" wrap="square" tIns="50800">
            <a:spAutoFit/>
          </a:bodyPr>
          <a:lstStyle/>
          <a:p>
            <a:pPr indent="-342900" lvl="0" marL="342900" marR="0" rtl="0" algn="l">
              <a:lnSpc>
                <a:spcPct val="9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alveolus – </a:t>
            </a:r>
            <a:r>
              <a:rPr b="0" i="0" lang="en-US" sz="2000" u="none" cap="none" strike="noStrike">
                <a:solidFill>
                  <a:srgbClr val="000000"/>
                </a:solidFill>
                <a:latin typeface="Arial"/>
                <a:ea typeface="Arial"/>
                <a:cs typeface="Arial"/>
                <a:sym typeface="Arial"/>
              </a:rPr>
              <a:t>tooth socket in bone</a:t>
            </a:r>
            <a:endParaRPr b="0" i="0" sz="2000" u="none" cap="none" strike="noStrike">
              <a:solidFill>
                <a:srgbClr val="000000"/>
              </a:solidFill>
              <a:latin typeface="Arial"/>
              <a:ea typeface="Arial"/>
              <a:cs typeface="Arial"/>
              <a:sym typeface="Arial"/>
            </a:endParaRPr>
          </a:p>
          <a:p>
            <a:pPr indent="-342900" lvl="0" marL="3429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gomphosis joint</a:t>
            </a:r>
            <a:endParaRPr b="0" i="0" sz="1800" u="none" cap="none" strike="noStrike">
              <a:solidFill>
                <a:srgbClr val="000000"/>
              </a:solidFill>
              <a:latin typeface="Arial"/>
              <a:ea typeface="Arial"/>
              <a:cs typeface="Arial"/>
              <a:sym typeface="Arial"/>
            </a:endParaRPr>
          </a:p>
          <a:p>
            <a:pPr indent="-171450" lvl="1" marL="74295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3429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periodontal ligament</a:t>
            </a:r>
            <a:endParaRPr b="0" i="0" sz="800" u="none" cap="none" strike="noStrike">
              <a:solidFill>
                <a:srgbClr val="000000"/>
              </a:solidFill>
              <a:latin typeface="Arial"/>
              <a:ea typeface="Arial"/>
              <a:cs typeface="Arial"/>
              <a:sym typeface="Arial"/>
            </a:endParaRPr>
          </a:p>
          <a:p>
            <a:pPr indent="-342900" lvl="0" marL="342900" marR="0" rtl="0" algn="l">
              <a:lnSpc>
                <a:spcPct val="90000"/>
              </a:lnSpc>
              <a:spcBef>
                <a:spcPts val="4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gingiva (gum)</a:t>
            </a:r>
            <a:endParaRPr/>
          </a:p>
        </p:txBody>
      </p:sp>
      <p:sp>
        <p:nvSpPr>
          <p:cNvPr id="735" name="Google Shape;735;p41"/>
          <p:cNvSpPr txBox="1"/>
          <p:nvPr/>
        </p:nvSpPr>
        <p:spPr>
          <a:xfrm>
            <a:off x="112941" y="3784883"/>
            <a:ext cx="2612530" cy="716422"/>
          </a:xfrm>
          <a:prstGeom prst="rect">
            <a:avLst/>
          </a:prstGeom>
          <a:noFill/>
          <a:ln>
            <a:noFill/>
          </a:ln>
        </p:spPr>
        <p:txBody>
          <a:bodyPr anchorCtr="0" anchor="ctr" bIns="50800" lIns="50800" spcFirstLastPara="1" rIns="50800" wrap="square" tIns="50800">
            <a:spAutoFit/>
          </a:bodyPr>
          <a:lstStyle/>
          <a:p>
            <a:pPr indent="228600" lvl="1"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Main structures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42"/>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41" name="Google Shape;741;p42"/>
          <p:cNvSpPr txBox="1"/>
          <p:nvPr>
            <p:ph idx="4294967295" type="title"/>
          </p:nvPr>
        </p:nvSpPr>
        <p:spPr>
          <a:xfrm>
            <a:off x="76200" y="304800"/>
            <a:ext cx="8991600" cy="6858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200"/>
              <a:buFont typeface="Arial"/>
              <a:buNone/>
            </a:pPr>
            <a:r>
              <a:rPr b="1" lang="en-US" sz="4200"/>
              <a:t>Permanent and Deciduous Teeth</a:t>
            </a:r>
            <a:endParaRPr/>
          </a:p>
        </p:txBody>
      </p:sp>
      <p:pic>
        <p:nvPicPr>
          <p:cNvPr descr="sal25693_25_08" id="742" name="Google Shape;742;p42"/>
          <p:cNvPicPr preferRelativeResize="0"/>
          <p:nvPr/>
        </p:nvPicPr>
        <p:blipFill rotWithShape="1">
          <a:blip r:embed="rId3">
            <a:alphaModFix/>
          </a:blip>
          <a:srcRect b="0" l="0" r="0" t="0"/>
          <a:stretch/>
        </p:blipFill>
        <p:spPr>
          <a:xfrm>
            <a:off x="1447800" y="1166812"/>
            <a:ext cx="6188075" cy="4954588"/>
          </a:xfrm>
          <a:prstGeom prst="rect">
            <a:avLst/>
          </a:prstGeom>
          <a:noFill/>
          <a:ln>
            <a:noFill/>
          </a:ln>
        </p:spPr>
      </p:pic>
      <p:sp>
        <p:nvSpPr>
          <p:cNvPr id="743" name="Google Shape;743;p42"/>
          <p:cNvSpPr txBox="1"/>
          <p:nvPr/>
        </p:nvSpPr>
        <p:spPr>
          <a:xfrm>
            <a:off x="4140199" y="4403724"/>
            <a:ext cx="190626" cy="518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t>
            </a:r>
            <a:endParaRPr/>
          </a:p>
        </p:txBody>
      </p:sp>
      <p:sp>
        <p:nvSpPr>
          <p:cNvPr id="744" name="Google Shape;744;p42"/>
          <p:cNvSpPr txBox="1"/>
          <p:nvPr/>
        </p:nvSpPr>
        <p:spPr>
          <a:xfrm>
            <a:off x="5283199" y="4737099"/>
            <a:ext cx="190626" cy="518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t>
            </a:r>
            <a:endParaRPr/>
          </a:p>
        </p:txBody>
      </p:sp>
      <p:sp>
        <p:nvSpPr>
          <p:cNvPr id="745" name="Google Shape;745;p42"/>
          <p:cNvSpPr txBox="1"/>
          <p:nvPr/>
        </p:nvSpPr>
        <p:spPr>
          <a:xfrm>
            <a:off x="5986462" y="4840287"/>
            <a:ext cx="190625" cy="518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t>
            </a:r>
            <a:endParaRPr/>
          </a:p>
        </p:txBody>
      </p:sp>
      <p:sp>
        <p:nvSpPr>
          <p:cNvPr id="746" name="Google Shape;746;p42"/>
          <p:cNvSpPr txBox="1"/>
          <p:nvPr/>
        </p:nvSpPr>
        <p:spPr>
          <a:xfrm>
            <a:off x="5707062" y="2917824"/>
            <a:ext cx="190625" cy="518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t>
            </a:r>
            <a:endParaRPr/>
          </a:p>
        </p:txBody>
      </p:sp>
      <p:sp>
        <p:nvSpPr>
          <p:cNvPr id="747" name="Google Shape;747;p42"/>
          <p:cNvSpPr txBox="1"/>
          <p:nvPr/>
        </p:nvSpPr>
        <p:spPr>
          <a:xfrm>
            <a:off x="1905000" y="990600"/>
            <a:ext cx="4930775"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748" name="Google Shape;748;p42"/>
          <p:cNvSpPr txBox="1"/>
          <p:nvPr/>
        </p:nvSpPr>
        <p:spPr>
          <a:xfrm>
            <a:off x="2057400" y="6096000"/>
            <a:ext cx="4930775"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The McGraw-Hill Companies, Inc./Rebecca Gray, photographer/Don Kincaid, dissections</a:t>
            </a:r>
            <a:endParaRPr/>
          </a:p>
        </p:txBody>
      </p:sp>
      <p:sp>
        <p:nvSpPr>
          <p:cNvPr id="749" name="Google Shape;749;p42"/>
          <p:cNvSpPr txBox="1"/>
          <p:nvPr/>
        </p:nvSpPr>
        <p:spPr>
          <a:xfrm>
            <a:off x="2703856" y="6298416"/>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43"/>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55" name="Google Shape;755;p43"/>
          <p:cNvSpPr txBox="1"/>
          <p:nvPr>
            <p:ph idx="4294967295" type="title"/>
          </p:nvPr>
        </p:nvSpPr>
        <p:spPr>
          <a:xfrm>
            <a:off x="-2586909" y="360932"/>
            <a:ext cx="9144003" cy="114300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Mastication</a:t>
            </a:r>
            <a:endParaRPr/>
          </a:p>
        </p:txBody>
      </p:sp>
      <p:sp>
        <p:nvSpPr>
          <p:cNvPr id="756" name="Google Shape;756;p43"/>
          <p:cNvSpPr txBox="1"/>
          <p:nvPr>
            <p:ph idx="4294967295" type="body"/>
          </p:nvPr>
        </p:nvSpPr>
        <p:spPr>
          <a:xfrm>
            <a:off x="288924" y="1447800"/>
            <a:ext cx="8596315" cy="5410200"/>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9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breaks food into smaller pieces to be swallowed and exposes more surface to the action of digestive enzymes</a:t>
            </a:r>
            <a:endParaRPr/>
          </a:p>
        </p:txBody>
      </p:sp>
      <p:grpSp>
        <p:nvGrpSpPr>
          <p:cNvPr id="757" name="Google Shape;757;p43"/>
          <p:cNvGrpSpPr/>
          <p:nvPr/>
        </p:nvGrpSpPr>
        <p:grpSpPr>
          <a:xfrm>
            <a:off x="-74260" y="6205463"/>
            <a:ext cx="12248972" cy="755702"/>
            <a:chOff x="-1" y="-2"/>
            <a:chExt cx="12248970" cy="755701"/>
          </a:xfrm>
        </p:grpSpPr>
        <p:sp>
          <p:nvSpPr>
            <p:cNvPr id="758" name="Google Shape;758;p43"/>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59" name="Google Shape;759;p43"/>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60" name="Google Shape;760;p43"/>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61" name="Google Shape;761;p43"/>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62" name="Google Shape;762;p43"/>
          <p:cNvSpPr txBox="1"/>
          <p:nvPr/>
        </p:nvSpPr>
        <p:spPr>
          <a:xfrm>
            <a:off x="1385127" y="3811692"/>
            <a:ext cx="6596947" cy="447229"/>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How mastication happen?</a:t>
            </a:r>
            <a:endParaRPr/>
          </a:p>
        </p:txBody>
      </p:sp>
      <p:grpSp>
        <p:nvGrpSpPr>
          <p:cNvPr id="763" name="Google Shape;763;p43"/>
          <p:cNvGrpSpPr/>
          <p:nvPr/>
        </p:nvGrpSpPr>
        <p:grpSpPr>
          <a:xfrm>
            <a:off x="237887" y="3531635"/>
            <a:ext cx="980377" cy="1007343"/>
            <a:chOff x="-1" y="-2"/>
            <a:chExt cx="980375" cy="1007341"/>
          </a:xfrm>
        </p:grpSpPr>
        <p:sp>
          <p:nvSpPr>
            <p:cNvPr id="764" name="Google Shape;764;p43"/>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65" name="Google Shape;765;p4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66" name="Google Shape;766;p43"/>
            <p:cNvGrpSpPr/>
            <p:nvPr/>
          </p:nvGrpSpPr>
          <p:grpSpPr>
            <a:xfrm>
              <a:off x="142133" y="146024"/>
              <a:ext cx="696259" cy="715335"/>
              <a:chOff x="-2" y="-2"/>
              <a:chExt cx="696258" cy="715334"/>
            </a:xfrm>
          </p:grpSpPr>
          <p:sp>
            <p:nvSpPr>
              <p:cNvPr id="767" name="Google Shape;767;p43"/>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68" name="Google Shape;768;p43"/>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3"/>
                                        </p:tgtEl>
                                        <p:attrNameLst>
                                          <p:attrName>style.visibility</p:attrName>
                                        </p:attrNameLst>
                                      </p:cBhvr>
                                      <p:to>
                                        <p:strVal val="visible"/>
                                      </p:to>
                                    </p:set>
                                    <p:anim calcmode="lin" valueType="num">
                                      <p:cBhvr additive="base">
                                        <p:cTn dur="300"/>
                                        <p:tgtEl>
                                          <p:spTgt spid="763"/>
                                        </p:tgtEl>
                                        <p:attrNameLst>
                                          <p:attrName>ppt_w</p:attrName>
                                        </p:attrNameLst>
                                      </p:cBhvr>
                                      <p:tavLst>
                                        <p:tav fmla="" tm="0">
                                          <p:val>
                                            <p:strVal val="0"/>
                                          </p:val>
                                        </p:tav>
                                        <p:tav fmla="" tm="100000">
                                          <p:val>
                                            <p:strVal val="#ppt_w"/>
                                          </p:val>
                                        </p:tav>
                                      </p:tavLst>
                                    </p:anim>
                                    <p:anim calcmode="lin" valueType="num">
                                      <p:cBhvr additive="base">
                                        <p:cTn dur="300"/>
                                        <p:tgtEl>
                                          <p:spTgt spid="7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44"/>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774" name="Google Shape;774;p44"/>
          <p:cNvGrpSpPr/>
          <p:nvPr/>
        </p:nvGrpSpPr>
        <p:grpSpPr>
          <a:xfrm>
            <a:off x="-74260" y="6205463"/>
            <a:ext cx="12248972" cy="755702"/>
            <a:chOff x="-1" y="-2"/>
            <a:chExt cx="12248970" cy="755701"/>
          </a:xfrm>
        </p:grpSpPr>
        <p:sp>
          <p:nvSpPr>
            <p:cNvPr id="775" name="Google Shape;775;p44"/>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76" name="Google Shape;776;p44"/>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77" name="Google Shape;777;p44"/>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778" name="Google Shape;778;p44"/>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79" name="Google Shape;779;p44"/>
          <p:cNvSpPr txBox="1"/>
          <p:nvPr/>
        </p:nvSpPr>
        <p:spPr>
          <a:xfrm>
            <a:off x="1287000" y="4660014"/>
            <a:ext cx="7683351" cy="1807578"/>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What is the  functions of saliva; its composition and pH?</a:t>
            </a:r>
            <a:endParaRPr/>
          </a:p>
          <a:p>
            <a:pPr indent="-342900" lvl="0" marL="342900" marR="0" rtl="0" algn="just">
              <a:lnSpc>
                <a:spcPct val="90000"/>
              </a:lnSpc>
              <a:spcBef>
                <a:spcPts val="6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How the nervous system regulates salivation ?</a:t>
            </a:r>
            <a:br>
              <a:rPr b="1" i="0" lang="en-US" sz="2400" u="none" cap="none" strike="noStrike">
                <a:solidFill>
                  <a:srgbClr val="000000"/>
                </a:solidFill>
                <a:latin typeface="Arial"/>
                <a:ea typeface="Arial"/>
                <a:cs typeface="Arial"/>
                <a:sym typeface="Arial"/>
              </a:rPr>
            </a:br>
            <a:br>
              <a:rPr b="1" i="0" lang="en-US" sz="2400" u="none" cap="none" strike="noStrike">
                <a:solidFill>
                  <a:srgbClr val="000000"/>
                </a:solidFill>
                <a:latin typeface="Arial"/>
                <a:ea typeface="Arial"/>
                <a:cs typeface="Arial"/>
                <a:sym typeface="Arial"/>
              </a:rPr>
            </a:br>
            <a:endParaRPr/>
          </a:p>
        </p:txBody>
      </p:sp>
      <p:grpSp>
        <p:nvGrpSpPr>
          <p:cNvPr id="780" name="Google Shape;780;p44"/>
          <p:cNvGrpSpPr/>
          <p:nvPr/>
        </p:nvGrpSpPr>
        <p:grpSpPr>
          <a:xfrm>
            <a:off x="197467" y="4709821"/>
            <a:ext cx="980377" cy="1007343"/>
            <a:chOff x="-1" y="-2"/>
            <a:chExt cx="980375" cy="1007341"/>
          </a:xfrm>
        </p:grpSpPr>
        <p:sp>
          <p:nvSpPr>
            <p:cNvPr id="781" name="Google Shape;781;p44"/>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82" name="Google Shape;782;p44"/>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83" name="Google Shape;783;p44"/>
            <p:cNvGrpSpPr/>
            <p:nvPr/>
          </p:nvGrpSpPr>
          <p:grpSpPr>
            <a:xfrm>
              <a:off x="142133" y="146024"/>
              <a:ext cx="696259" cy="715335"/>
              <a:chOff x="-2" y="-2"/>
              <a:chExt cx="696258" cy="715334"/>
            </a:xfrm>
          </p:grpSpPr>
          <p:sp>
            <p:nvSpPr>
              <p:cNvPr id="784" name="Google Shape;784;p44"/>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85" name="Google Shape;785;p44"/>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786" name="Google Shape;786;p44"/>
          <p:cNvSpPr txBox="1"/>
          <p:nvPr>
            <p:ph idx="4294967295" type="body"/>
          </p:nvPr>
        </p:nvSpPr>
        <p:spPr>
          <a:xfrm>
            <a:off x="197643" y="1123907"/>
            <a:ext cx="8748714" cy="2802319"/>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a:solidFill>
                  <a:srgbClr val="000000"/>
                </a:solidFill>
              </a:rPr>
              <a:t>intrinsic salivary glands </a:t>
            </a:r>
            <a:r>
              <a:rPr b="0" lang="en-US"/>
              <a:t>– small glands dispersed amid other oral tissues</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lingual glands </a:t>
            </a:r>
            <a:r>
              <a:rPr b="0" lang="en-US"/>
              <a:t>,</a:t>
            </a:r>
            <a:r>
              <a:rPr b="1" lang="en-US" sz="2000">
                <a:solidFill>
                  <a:srgbClr val="000000"/>
                </a:solidFill>
              </a:rPr>
              <a:t>labial glands </a:t>
            </a:r>
            <a:r>
              <a:rPr b="0" lang="en-US"/>
              <a:t>and </a:t>
            </a:r>
            <a:r>
              <a:rPr b="1" lang="en-US" sz="2000">
                <a:solidFill>
                  <a:srgbClr val="000000"/>
                </a:solidFill>
              </a:rPr>
              <a:t>buccal glands</a:t>
            </a:r>
            <a:endParaRPr sz="800"/>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extrinsic salivary glands </a:t>
            </a:r>
            <a:r>
              <a:rPr b="0" lang="en-US"/>
              <a:t>– three pair connected to oral cavity by ducts</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parotid </a:t>
            </a:r>
            <a:endParaRPr b="0"/>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submandibular gland </a:t>
            </a:r>
            <a:endParaRPr b="0"/>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sublingual glands </a:t>
            </a:r>
            <a:endParaRPr/>
          </a:p>
        </p:txBody>
      </p:sp>
      <p:sp>
        <p:nvSpPr>
          <p:cNvPr id="787" name="Google Shape;787;p44"/>
          <p:cNvSpPr txBox="1"/>
          <p:nvPr>
            <p:ph idx="4294967295" type="title"/>
          </p:nvPr>
        </p:nvSpPr>
        <p:spPr>
          <a:xfrm>
            <a:off x="-2" y="0"/>
            <a:ext cx="9144004" cy="9144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Salivary Glands</a:t>
            </a:r>
            <a:endParaRPr/>
          </a:p>
        </p:txBody>
      </p:sp>
      <p:sp>
        <p:nvSpPr>
          <p:cNvPr id="788" name="Google Shape;788;p44"/>
          <p:cNvSpPr txBox="1"/>
          <p:nvPr/>
        </p:nvSpPr>
        <p:spPr>
          <a:xfrm>
            <a:off x="428408" y="3624718"/>
            <a:ext cx="8556654" cy="120923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Salivation-</a:t>
            </a:r>
            <a:r>
              <a:rPr b="0" i="0" lang="en-US" sz="2400" u="none" cap="none" strike="noStrike">
                <a:solidFill>
                  <a:srgbClr val="000000"/>
                </a:solidFill>
                <a:latin typeface="Arial"/>
                <a:ea typeface="Arial"/>
                <a:cs typeface="Arial"/>
                <a:sym typeface="Arial"/>
              </a:rPr>
              <a:t>extrinsic salivary glands secrete about of 1 to 1.5 L of saliva per day</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0"/>
                                        </p:tgtEl>
                                        <p:attrNameLst>
                                          <p:attrName>style.visibility</p:attrName>
                                        </p:attrNameLst>
                                      </p:cBhvr>
                                      <p:to>
                                        <p:strVal val="visible"/>
                                      </p:to>
                                    </p:set>
                                    <p:anim calcmode="lin" valueType="num">
                                      <p:cBhvr additive="base">
                                        <p:cTn dur="300"/>
                                        <p:tgtEl>
                                          <p:spTgt spid="780"/>
                                        </p:tgtEl>
                                        <p:attrNameLst>
                                          <p:attrName>ppt_w</p:attrName>
                                        </p:attrNameLst>
                                      </p:cBhvr>
                                      <p:tavLst>
                                        <p:tav fmla="" tm="0">
                                          <p:val>
                                            <p:strVal val="0"/>
                                          </p:val>
                                        </p:tav>
                                        <p:tav fmla="" tm="100000">
                                          <p:val>
                                            <p:strVal val="#ppt_w"/>
                                          </p:val>
                                        </p:tav>
                                      </p:tavLst>
                                    </p:anim>
                                    <p:anim calcmode="lin" valueType="num">
                                      <p:cBhvr additive="base">
                                        <p:cTn dur="300"/>
                                        <p:tgtEl>
                                          <p:spTgt spid="7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45"/>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94" name="Google Shape;794;p45"/>
          <p:cNvSpPr txBox="1"/>
          <p:nvPr>
            <p:ph idx="4294967295" type="title"/>
          </p:nvPr>
        </p:nvSpPr>
        <p:spPr>
          <a:xfrm>
            <a:off x="1623079" y="45372"/>
            <a:ext cx="5897842" cy="114300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Where are the glands located and what is the structural characteristics?</a:t>
            </a:r>
            <a:endParaRPr/>
          </a:p>
        </p:txBody>
      </p:sp>
      <p:sp>
        <p:nvSpPr>
          <p:cNvPr id="795" name="Google Shape;795;p45"/>
          <p:cNvSpPr txBox="1"/>
          <p:nvPr/>
        </p:nvSpPr>
        <p:spPr>
          <a:xfrm>
            <a:off x="6088062" y="3770313"/>
            <a:ext cx="1608139"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25.9</a:t>
            </a:r>
            <a:endParaRPr/>
          </a:p>
        </p:txBody>
      </p:sp>
      <p:pic>
        <p:nvPicPr>
          <p:cNvPr descr="sal25693_25_09" id="796" name="Google Shape;796;p45"/>
          <p:cNvPicPr preferRelativeResize="0"/>
          <p:nvPr/>
        </p:nvPicPr>
        <p:blipFill rotWithShape="1">
          <a:blip r:embed="rId3">
            <a:alphaModFix/>
          </a:blip>
          <a:srcRect b="0" l="0" r="0" t="0"/>
          <a:stretch/>
        </p:blipFill>
        <p:spPr>
          <a:xfrm>
            <a:off x="1147762" y="1090612"/>
            <a:ext cx="4219577" cy="5573713"/>
          </a:xfrm>
          <a:prstGeom prst="rect">
            <a:avLst/>
          </a:prstGeom>
          <a:noFill/>
          <a:ln>
            <a:noFill/>
          </a:ln>
        </p:spPr>
      </p:pic>
      <p:sp>
        <p:nvSpPr>
          <p:cNvPr id="797" name="Google Shape;797;p45"/>
          <p:cNvSpPr txBox="1"/>
          <p:nvPr/>
        </p:nvSpPr>
        <p:spPr>
          <a:xfrm>
            <a:off x="2562224" y="2527299"/>
            <a:ext cx="753555"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Parotid duct</a:t>
            </a:r>
            <a:endParaRPr/>
          </a:p>
        </p:txBody>
      </p:sp>
      <p:sp>
        <p:nvSpPr>
          <p:cNvPr id="798" name="Google Shape;798;p45"/>
          <p:cNvSpPr txBox="1"/>
          <p:nvPr/>
        </p:nvSpPr>
        <p:spPr>
          <a:xfrm>
            <a:off x="3883024" y="6219824"/>
            <a:ext cx="563055"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Mandible</a:t>
            </a:r>
            <a:endParaRPr/>
          </a:p>
        </p:txBody>
      </p:sp>
      <p:cxnSp>
        <p:nvCxnSpPr>
          <p:cNvPr id="799" name="Google Shape;799;p45"/>
          <p:cNvCxnSpPr/>
          <p:nvPr/>
        </p:nvCxnSpPr>
        <p:spPr>
          <a:xfrm>
            <a:off x="2117725" y="2674936"/>
            <a:ext cx="1589" cy="1114427"/>
          </a:xfrm>
          <a:prstGeom prst="straightConnector1">
            <a:avLst/>
          </a:prstGeom>
          <a:noFill/>
          <a:ln cap="flat" cmpd="sng" w="15875">
            <a:solidFill>
              <a:srgbClr val="FFFFFF"/>
            </a:solidFill>
            <a:prstDash val="solid"/>
            <a:round/>
            <a:headEnd len="sm" w="sm" type="none"/>
            <a:tailEnd len="sm" w="sm" type="none"/>
          </a:ln>
        </p:spPr>
      </p:cxnSp>
      <p:cxnSp>
        <p:nvCxnSpPr>
          <p:cNvPr id="800" name="Google Shape;800;p45"/>
          <p:cNvCxnSpPr/>
          <p:nvPr/>
        </p:nvCxnSpPr>
        <p:spPr>
          <a:xfrm>
            <a:off x="2952749" y="2738436"/>
            <a:ext cx="1590" cy="957264"/>
          </a:xfrm>
          <a:prstGeom prst="straightConnector1">
            <a:avLst/>
          </a:prstGeom>
          <a:noFill/>
          <a:ln cap="flat" cmpd="sng" w="15875">
            <a:solidFill>
              <a:srgbClr val="FFFFFF"/>
            </a:solidFill>
            <a:prstDash val="solid"/>
            <a:round/>
            <a:headEnd len="sm" w="sm" type="none"/>
            <a:tailEnd len="sm" w="sm" type="none"/>
          </a:ln>
        </p:spPr>
      </p:cxnSp>
      <p:sp>
        <p:nvSpPr>
          <p:cNvPr id="801" name="Google Shape;801;p45"/>
          <p:cNvSpPr/>
          <p:nvPr/>
        </p:nvSpPr>
        <p:spPr>
          <a:xfrm>
            <a:off x="3633787" y="3125786"/>
            <a:ext cx="404814" cy="904877"/>
          </a:xfrm>
          <a:custGeom>
            <a:rect b="b" l="l" r="r" t="t"/>
            <a:pathLst>
              <a:path extrusionOk="0" h="21600" w="21600">
                <a:moveTo>
                  <a:pt x="0" y="0"/>
                </a:moveTo>
                <a:lnTo>
                  <a:pt x="161" y="11844"/>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02" name="Google Shape;802;p45"/>
          <p:cNvCxnSpPr/>
          <p:nvPr/>
        </p:nvCxnSpPr>
        <p:spPr>
          <a:xfrm>
            <a:off x="4244975" y="3421062"/>
            <a:ext cx="1589" cy="931864"/>
          </a:xfrm>
          <a:prstGeom prst="straightConnector1">
            <a:avLst/>
          </a:prstGeom>
          <a:noFill/>
          <a:ln cap="flat" cmpd="sng" w="15875">
            <a:solidFill>
              <a:srgbClr val="FFFFFF"/>
            </a:solidFill>
            <a:prstDash val="solid"/>
            <a:round/>
            <a:headEnd len="sm" w="sm" type="none"/>
            <a:tailEnd len="sm" w="sm" type="none"/>
          </a:ln>
        </p:spPr>
      </p:cxnSp>
      <p:cxnSp>
        <p:nvCxnSpPr>
          <p:cNvPr id="803" name="Google Shape;803;p45"/>
          <p:cNvCxnSpPr/>
          <p:nvPr/>
        </p:nvCxnSpPr>
        <p:spPr>
          <a:xfrm rot="10800000">
            <a:off x="4244973" y="4103687"/>
            <a:ext cx="177802" cy="211139"/>
          </a:xfrm>
          <a:prstGeom prst="straightConnector1">
            <a:avLst/>
          </a:prstGeom>
          <a:noFill/>
          <a:ln cap="flat" cmpd="sng" w="15875">
            <a:solidFill>
              <a:srgbClr val="FFFFFF"/>
            </a:solidFill>
            <a:prstDash val="solid"/>
            <a:round/>
            <a:headEnd len="sm" w="sm" type="none"/>
            <a:tailEnd len="sm" w="sm" type="none"/>
          </a:ln>
        </p:spPr>
      </p:cxnSp>
      <p:cxnSp>
        <p:nvCxnSpPr>
          <p:cNvPr id="804" name="Google Shape;804;p45"/>
          <p:cNvCxnSpPr/>
          <p:nvPr/>
        </p:nvCxnSpPr>
        <p:spPr>
          <a:xfrm flipH="1">
            <a:off x="1717674" y="4560887"/>
            <a:ext cx="1023939" cy="1590"/>
          </a:xfrm>
          <a:prstGeom prst="straightConnector1">
            <a:avLst/>
          </a:prstGeom>
          <a:noFill/>
          <a:ln cap="flat" cmpd="sng" w="15875">
            <a:solidFill>
              <a:srgbClr val="FFFFFF"/>
            </a:solidFill>
            <a:prstDash val="solid"/>
            <a:round/>
            <a:headEnd len="sm" w="sm" type="none"/>
            <a:tailEnd len="sm" w="sm" type="none"/>
          </a:ln>
        </p:spPr>
      </p:cxnSp>
      <p:sp>
        <p:nvSpPr>
          <p:cNvPr id="805" name="Google Shape;805;p45"/>
          <p:cNvSpPr/>
          <p:nvPr/>
        </p:nvSpPr>
        <p:spPr>
          <a:xfrm>
            <a:off x="2289174" y="4838700"/>
            <a:ext cx="1325564" cy="438150"/>
          </a:xfrm>
          <a:custGeom>
            <a:rect b="b" l="l" r="r" t="t"/>
            <a:pathLst>
              <a:path extrusionOk="0" h="21600" w="21600">
                <a:moveTo>
                  <a:pt x="0" y="21600"/>
                </a:moveTo>
                <a:lnTo>
                  <a:pt x="2089"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45"/>
          <p:cNvSpPr/>
          <p:nvPr/>
        </p:nvSpPr>
        <p:spPr>
          <a:xfrm>
            <a:off x="2735261" y="5257800"/>
            <a:ext cx="646114" cy="490538"/>
          </a:xfrm>
          <a:custGeom>
            <a:rect b="b" l="l" r="r" t="t"/>
            <a:pathLst>
              <a:path extrusionOk="0" h="21600" w="21600">
                <a:moveTo>
                  <a:pt x="0" y="21600"/>
                </a:moveTo>
                <a:lnTo>
                  <a:pt x="3676"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7" name="Google Shape;807;p45"/>
          <p:cNvSpPr/>
          <p:nvPr/>
        </p:nvSpPr>
        <p:spPr>
          <a:xfrm>
            <a:off x="3502024" y="4652962"/>
            <a:ext cx="574676" cy="1538289"/>
          </a:xfrm>
          <a:custGeom>
            <a:rect b="b" l="l" r="r" t="t"/>
            <a:pathLst>
              <a:path extrusionOk="0" h="21600" w="21600">
                <a:moveTo>
                  <a:pt x="0" y="21600"/>
                </a:moveTo>
                <a:lnTo>
                  <a:pt x="4422" y="21579"/>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8" name="Google Shape;808;p45"/>
          <p:cNvSpPr/>
          <p:nvPr/>
        </p:nvSpPr>
        <p:spPr>
          <a:xfrm>
            <a:off x="4694237" y="4157662"/>
            <a:ext cx="474664" cy="1416052"/>
          </a:xfrm>
          <a:custGeom>
            <a:rect b="b" l="l" r="r" t="t"/>
            <a:pathLst>
              <a:path extrusionOk="0" h="21600" w="21600">
                <a:moveTo>
                  <a:pt x="0" y="0"/>
                </a:moveTo>
                <a:lnTo>
                  <a:pt x="21394" y="19643"/>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09" name="Google Shape;809;p45"/>
          <p:cNvCxnSpPr/>
          <p:nvPr/>
        </p:nvCxnSpPr>
        <p:spPr>
          <a:xfrm>
            <a:off x="4619623" y="4324349"/>
            <a:ext cx="1590" cy="1785939"/>
          </a:xfrm>
          <a:prstGeom prst="straightConnector1">
            <a:avLst/>
          </a:prstGeom>
          <a:noFill/>
          <a:ln cap="flat" cmpd="sng" w="15875">
            <a:solidFill>
              <a:srgbClr val="FFFFFF"/>
            </a:solidFill>
            <a:prstDash val="solid"/>
            <a:round/>
            <a:headEnd len="sm" w="sm" type="none"/>
            <a:tailEnd len="sm" w="sm" type="none"/>
          </a:ln>
        </p:spPr>
      </p:cxnSp>
      <p:cxnSp>
        <p:nvCxnSpPr>
          <p:cNvPr id="810" name="Google Shape;810;p45"/>
          <p:cNvCxnSpPr/>
          <p:nvPr/>
        </p:nvCxnSpPr>
        <p:spPr>
          <a:xfrm>
            <a:off x="4298950" y="5338762"/>
            <a:ext cx="1589" cy="901702"/>
          </a:xfrm>
          <a:prstGeom prst="straightConnector1">
            <a:avLst/>
          </a:prstGeom>
          <a:noFill/>
          <a:ln cap="flat" cmpd="sng" w="15875">
            <a:solidFill>
              <a:srgbClr val="FFFFFF"/>
            </a:solidFill>
            <a:prstDash val="solid"/>
            <a:round/>
            <a:headEnd len="sm" w="sm" type="none"/>
            <a:tailEnd len="sm" w="sm" type="none"/>
          </a:ln>
        </p:spPr>
      </p:cxnSp>
      <p:cxnSp>
        <p:nvCxnSpPr>
          <p:cNvPr id="811" name="Google Shape;811;p45"/>
          <p:cNvCxnSpPr/>
          <p:nvPr/>
        </p:nvCxnSpPr>
        <p:spPr>
          <a:xfrm>
            <a:off x="2109786" y="2663825"/>
            <a:ext cx="1589" cy="1114426"/>
          </a:xfrm>
          <a:prstGeom prst="straightConnector1">
            <a:avLst/>
          </a:prstGeom>
          <a:noFill/>
          <a:ln cap="flat" cmpd="sng" w="11100">
            <a:solidFill>
              <a:srgbClr val="000000"/>
            </a:solidFill>
            <a:prstDash val="solid"/>
            <a:round/>
            <a:headEnd len="sm" w="sm" type="none"/>
            <a:tailEnd len="sm" w="sm" type="none"/>
          </a:ln>
        </p:spPr>
      </p:cxnSp>
      <p:cxnSp>
        <p:nvCxnSpPr>
          <p:cNvPr id="812" name="Google Shape;812;p45"/>
          <p:cNvCxnSpPr/>
          <p:nvPr/>
        </p:nvCxnSpPr>
        <p:spPr>
          <a:xfrm>
            <a:off x="2946399" y="2730500"/>
            <a:ext cx="1590" cy="957264"/>
          </a:xfrm>
          <a:prstGeom prst="straightConnector1">
            <a:avLst/>
          </a:prstGeom>
          <a:noFill/>
          <a:ln cap="flat" cmpd="sng" w="11100">
            <a:solidFill>
              <a:srgbClr val="000000"/>
            </a:solidFill>
            <a:prstDash val="solid"/>
            <a:round/>
            <a:headEnd len="sm" w="sm" type="none"/>
            <a:tailEnd len="sm" w="sm" type="none"/>
          </a:ln>
        </p:spPr>
      </p:cxnSp>
      <p:sp>
        <p:nvSpPr>
          <p:cNvPr id="813" name="Google Shape;813;p45"/>
          <p:cNvSpPr/>
          <p:nvPr/>
        </p:nvSpPr>
        <p:spPr>
          <a:xfrm>
            <a:off x="3622674" y="3117850"/>
            <a:ext cx="409576" cy="912814"/>
          </a:xfrm>
          <a:custGeom>
            <a:rect b="b" l="l" r="r" t="t"/>
            <a:pathLst>
              <a:path extrusionOk="0" h="21600" w="21600">
                <a:moveTo>
                  <a:pt x="0" y="0"/>
                </a:moveTo>
                <a:lnTo>
                  <a:pt x="239" y="11996"/>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14" name="Google Shape;814;p45"/>
          <p:cNvCxnSpPr/>
          <p:nvPr/>
        </p:nvCxnSpPr>
        <p:spPr>
          <a:xfrm>
            <a:off x="4237037" y="3409948"/>
            <a:ext cx="1590" cy="935039"/>
          </a:xfrm>
          <a:prstGeom prst="straightConnector1">
            <a:avLst/>
          </a:prstGeom>
          <a:noFill/>
          <a:ln cap="flat" cmpd="sng" w="11100">
            <a:solidFill>
              <a:srgbClr val="000000"/>
            </a:solidFill>
            <a:prstDash val="solid"/>
            <a:round/>
            <a:headEnd len="sm" w="sm" type="none"/>
            <a:tailEnd len="sm" w="sm" type="none"/>
          </a:ln>
        </p:spPr>
      </p:cxnSp>
      <p:cxnSp>
        <p:nvCxnSpPr>
          <p:cNvPr id="815" name="Google Shape;815;p45"/>
          <p:cNvCxnSpPr/>
          <p:nvPr/>
        </p:nvCxnSpPr>
        <p:spPr>
          <a:xfrm rot="10800000">
            <a:off x="4237037" y="4097337"/>
            <a:ext cx="176215" cy="211140"/>
          </a:xfrm>
          <a:prstGeom prst="straightConnector1">
            <a:avLst/>
          </a:prstGeom>
          <a:noFill/>
          <a:ln cap="flat" cmpd="sng" w="11100">
            <a:solidFill>
              <a:srgbClr val="000000"/>
            </a:solidFill>
            <a:prstDash val="solid"/>
            <a:round/>
            <a:headEnd len="sm" w="sm" type="none"/>
            <a:tailEnd len="sm" w="sm" type="none"/>
          </a:ln>
        </p:spPr>
      </p:cxnSp>
      <p:cxnSp>
        <p:nvCxnSpPr>
          <p:cNvPr id="816" name="Google Shape;816;p45"/>
          <p:cNvCxnSpPr/>
          <p:nvPr/>
        </p:nvCxnSpPr>
        <p:spPr>
          <a:xfrm flipH="1">
            <a:off x="1711324" y="4552948"/>
            <a:ext cx="1023939" cy="1590"/>
          </a:xfrm>
          <a:prstGeom prst="straightConnector1">
            <a:avLst/>
          </a:prstGeom>
          <a:noFill/>
          <a:ln cap="flat" cmpd="sng" w="11100">
            <a:solidFill>
              <a:srgbClr val="000000"/>
            </a:solidFill>
            <a:prstDash val="solid"/>
            <a:round/>
            <a:headEnd len="sm" w="sm" type="none"/>
            <a:tailEnd len="sm" w="sm" type="none"/>
          </a:ln>
        </p:spPr>
      </p:cxnSp>
      <p:sp>
        <p:nvSpPr>
          <p:cNvPr id="817" name="Google Shape;817;p45"/>
          <p:cNvSpPr/>
          <p:nvPr/>
        </p:nvSpPr>
        <p:spPr>
          <a:xfrm>
            <a:off x="2281236" y="4830762"/>
            <a:ext cx="1327152" cy="439739"/>
          </a:xfrm>
          <a:custGeom>
            <a:rect b="b" l="l" r="r" t="t"/>
            <a:pathLst>
              <a:path extrusionOk="0" h="21600" w="21600">
                <a:moveTo>
                  <a:pt x="0" y="21600"/>
                </a:moveTo>
                <a:lnTo>
                  <a:pt x="2086" y="2160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8" name="Google Shape;818;p45"/>
          <p:cNvSpPr/>
          <p:nvPr/>
        </p:nvSpPr>
        <p:spPr>
          <a:xfrm>
            <a:off x="2727324" y="5249862"/>
            <a:ext cx="646114" cy="490539"/>
          </a:xfrm>
          <a:custGeom>
            <a:rect b="b" l="l" r="r" t="t"/>
            <a:pathLst>
              <a:path extrusionOk="0" h="21600" w="21600">
                <a:moveTo>
                  <a:pt x="0" y="21600"/>
                </a:moveTo>
                <a:lnTo>
                  <a:pt x="3676" y="2160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9" name="Google Shape;819;p45"/>
          <p:cNvSpPr/>
          <p:nvPr/>
        </p:nvSpPr>
        <p:spPr>
          <a:xfrm>
            <a:off x="3494087" y="4645025"/>
            <a:ext cx="574677" cy="1538288"/>
          </a:xfrm>
          <a:custGeom>
            <a:rect b="b" l="l" r="r" t="t"/>
            <a:pathLst>
              <a:path extrusionOk="0" h="21600" w="21600">
                <a:moveTo>
                  <a:pt x="0" y="21600"/>
                </a:moveTo>
                <a:lnTo>
                  <a:pt x="4422" y="21579"/>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0" name="Google Shape;820;p45"/>
          <p:cNvSpPr/>
          <p:nvPr/>
        </p:nvSpPr>
        <p:spPr>
          <a:xfrm>
            <a:off x="4686300" y="4151312"/>
            <a:ext cx="471488" cy="1414464"/>
          </a:xfrm>
          <a:custGeom>
            <a:rect b="b" l="l" r="r" t="t"/>
            <a:pathLst>
              <a:path extrusionOk="0" h="21600" w="21600">
                <a:moveTo>
                  <a:pt x="0" y="0"/>
                </a:moveTo>
                <a:lnTo>
                  <a:pt x="21462" y="19643"/>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21" name="Google Shape;821;p45"/>
          <p:cNvCxnSpPr/>
          <p:nvPr/>
        </p:nvCxnSpPr>
        <p:spPr>
          <a:xfrm>
            <a:off x="4611687" y="4314823"/>
            <a:ext cx="1589" cy="1787528"/>
          </a:xfrm>
          <a:prstGeom prst="straightConnector1">
            <a:avLst/>
          </a:prstGeom>
          <a:noFill/>
          <a:ln cap="flat" cmpd="sng" w="11100">
            <a:solidFill>
              <a:srgbClr val="000000"/>
            </a:solidFill>
            <a:prstDash val="solid"/>
            <a:round/>
            <a:headEnd len="sm" w="sm" type="none"/>
            <a:tailEnd len="sm" w="sm" type="none"/>
          </a:ln>
        </p:spPr>
      </p:cxnSp>
      <p:cxnSp>
        <p:nvCxnSpPr>
          <p:cNvPr id="822" name="Google Shape;822;p45"/>
          <p:cNvCxnSpPr/>
          <p:nvPr/>
        </p:nvCxnSpPr>
        <p:spPr>
          <a:xfrm>
            <a:off x="4291012" y="5332412"/>
            <a:ext cx="1589" cy="898527"/>
          </a:xfrm>
          <a:prstGeom prst="straightConnector1">
            <a:avLst/>
          </a:prstGeom>
          <a:noFill/>
          <a:ln cap="flat" cmpd="sng" w="11100">
            <a:solidFill>
              <a:srgbClr val="000000"/>
            </a:solidFill>
            <a:prstDash val="solid"/>
            <a:round/>
            <a:headEnd len="sm" w="sm" type="none"/>
            <a:tailEnd len="sm" w="sm" type="none"/>
          </a:ln>
        </p:spPr>
      </p:cxnSp>
      <p:sp>
        <p:nvSpPr>
          <p:cNvPr id="823" name="Google Shape;823;p45"/>
          <p:cNvSpPr txBox="1"/>
          <p:nvPr/>
        </p:nvSpPr>
        <p:spPr>
          <a:xfrm>
            <a:off x="1931986" y="2308225"/>
            <a:ext cx="450194"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Parotid</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gland</a:t>
            </a:r>
            <a:endParaRPr/>
          </a:p>
        </p:txBody>
      </p:sp>
      <p:sp>
        <p:nvSpPr>
          <p:cNvPr id="824" name="Google Shape;824;p45"/>
          <p:cNvSpPr txBox="1"/>
          <p:nvPr/>
        </p:nvSpPr>
        <p:spPr>
          <a:xfrm>
            <a:off x="4079875" y="3081336"/>
            <a:ext cx="661777" cy="2752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Sublingual</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ducts</a:t>
            </a:r>
            <a:endParaRPr/>
          </a:p>
        </p:txBody>
      </p:sp>
      <p:sp>
        <p:nvSpPr>
          <p:cNvPr id="825" name="Google Shape;825;p45"/>
          <p:cNvSpPr txBox="1"/>
          <p:nvPr/>
        </p:nvSpPr>
        <p:spPr>
          <a:xfrm>
            <a:off x="1054099" y="4457700"/>
            <a:ext cx="563366"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Masseter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muscle</a:t>
            </a:r>
            <a:endParaRPr/>
          </a:p>
        </p:txBody>
      </p:sp>
      <p:sp>
        <p:nvSpPr>
          <p:cNvPr id="826" name="Google Shape;826;p45"/>
          <p:cNvSpPr txBox="1"/>
          <p:nvPr/>
        </p:nvSpPr>
        <p:spPr>
          <a:xfrm>
            <a:off x="1244600" y="5181600"/>
            <a:ext cx="93704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Submandibular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duct</a:t>
            </a:r>
            <a:endParaRPr/>
          </a:p>
        </p:txBody>
      </p:sp>
      <p:sp>
        <p:nvSpPr>
          <p:cNvPr id="827" name="Google Shape;827;p45"/>
          <p:cNvSpPr txBox="1"/>
          <p:nvPr/>
        </p:nvSpPr>
        <p:spPr>
          <a:xfrm>
            <a:off x="1727200" y="5651500"/>
            <a:ext cx="93704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Submandibular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gland</a:t>
            </a:r>
            <a:endParaRPr/>
          </a:p>
        </p:txBody>
      </p:sp>
      <p:sp>
        <p:nvSpPr>
          <p:cNvPr id="828" name="Google Shape;828;p45"/>
          <p:cNvSpPr txBox="1"/>
          <p:nvPr/>
        </p:nvSpPr>
        <p:spPr>
          <a:xfrm>
            <a:off x="2752725" y="6086475"/>
            <a:ext cx="66177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Sublingual</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gland</a:t>
            </a:r>
            <a:endParaRPr/>
          </a:p>
        </p:txBody>
      </p:sp>
      <p:sp>
        <p:nvSpPr>
          <p:cNvPr id="829" name="Google Shape;829;p45"/>
          <p:cNvSpPr txBox="1"/>
          <p:nvPr/>
        </p:nvSpPr>
        <p:spPr>
          <a:xfrm>
            <a:off x="4575175" y="6121400"/>
            <a:ext cx="922971"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Opening of</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submandibular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duct</a:t>
            </a:r>
            <a:endParaRPr/>
          </a:p>
        </p:txBody>
      </p:sp>
      <p:sp>
        <p:nvSpPr>
          <p:cNvPr id="830" name="Google Shape;830;p45"/>
          <p:cNvSpPr txBox="1"/>
          <p:nvPr/>
        </p:nvSpPr>
        <p:spPr>
          <a:xfrm>
            <a:off x="4960937" y="5543550"/>
            <a:ext cx="555985"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Lingual</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frenulum</a:t>
            </a:r>
            <a:endParaRPr/>
          </a:p>
        </p:txBody>
      </p:sp>
      <p:sp>
        <p:nvSpPr>
          <p:cNvPr id="831" name="Google Shape;831;p45"/>
          <p:cNvSpPr txBox="1"/>
          <p:nvPr/>
        </p:nvSpPr>
        <p:spPr>
          <a:xfrm>
            <a:off x="3379787" y="2924174"/>
            <a:ext cx="461789"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Tongue</a:t>
            </a:r>
            <a:endParaRPr/>
          </a:p>
        </p:txBody>
      </p:sp>
      <p:sp>
        <p:nvSpPr>
          <p:cNvPr id="832" name="Google Shape;832;p45"/>
          <p:cNvSpPr txBox="1"/>
          <p:nvPr/>
        </p:nvSpPr>
        <p:spPr>
          <a:xfrm>
            <a:off x="1636711" y="1066800"/>
            <a:ext cx="4930777"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33" name="Google Shape;833;p45"/>
          <p:cNvSpPr txBox="1"/>
          <p:nvPr/>
        </p:nvSpPr>
        <p:spPr>
          <a:xfrm>
            <a:off x="2744232" y="1193014"/>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grpSp>
        <p:nvGrpSpPr>
          <p:cNvPr id="834" name="Google Shape;834;p45"/>
          <p:cNvGrpSpPr/>
          <p:nvPr/>
        </p:nvGrpSpPr>
        <p:grpSpPr>
          <a:xfrm>
            <a:off x="251361" y="144029"/>
            <a:ext cx="980377" cy="1007342"/>
            <a:chOff x="-1" y="-2"/>
            <a:chExt cx="980375" cy="1007341"/>
          </a:xfrm>
        </p:grpSpPr>
        <p:sp>
          <p:nvSpPr>
            <p:cNvPr id="835" name="Google Shape;835;p45"/>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36" name="Google Shape;836;p45"/>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37" name="Google Shape;837;p45"/>
            <p:cNvGrpSpPr/>
            <p:nvPr/>
          </p:nvGrpSpPr>
          <p:grpSpPr>
            <a:xfrm>
              <a:off x="142133" y="146024"/>
              <a:ext cx="696259" cy="715335"/>
              <a:chOff x="-2" y="-2"/>
              <a:chExt cx="696258" cy="715334"/>
            </a:xfrm>
          </p:grpSpPr>
          <p:sp>
            <p:nvSpPr>
              <p:cNvPr id="838" name="Google Shape;838;p45"/>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839" name="Google Shape;839;p45"/>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4"/>
                                        </p:tgtEl>
                                        <p:attrNameLst>
                                          <p:attrName>style.visibility</p:attrName>
                                        </p:attrNameLst>
                                      </p:cBhvr>
                                      <p:to>
                                        <p:strVal val="visible"/>
                                      </p:to>
                                    </p:set>
                                    <p:anim calcmode="lin" valueType="num">
                                      <p:cBhvr additive="base">
                                        <p:cTn dur="300"/>
                                        <p:tgtEl>
                                          <p:spTgt spid="834"/>
                                        </p:tgtEl>
                                        <p:attrNameLst>
                                          <p:attrName>ppt_w</p:attrName>
                                        </p:attrNameLst>
                                      </p:cBhvr>
                                      <p:tavLst>
                                        <p:tav fmla="" tm="0">
                                          <p:val>
                                            <p:strVal val="0"/>
                                          </p:val>
                                        </p:tav>
                                        <p:tav fmla="" tm="100000">
                                          <p:val>
                                            <p:strVal val="#ppt_w"/>
                                          </p:val>
                                        </p:tav>
                                      </p:tavLst>
                                    </p:anim>
                                    <p:anim calcmode="lin" valueType="num">
                                      <p:cBhvr additive="base">
                                        <p:cTn dur="300"/>
                                        <p:tgtEl>
                                          <p:spTgt spid="8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46"/>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45" name="Google Shape;845;p46"/>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Pharynx and Esophagus</a:t>
            </a:r>
            <a:endParaRPr/>
          </a:p>
        </p:txBody>
      </p:sp>
      <p:sp>
        <p:nvSpPr>
          <p:cNvPr id="846" name="Google Shape;846;p46"/>
          <p:cNvSpPr txBox="1"/>
          <p:nvPr>
            <p:ph idx="4294967295" type="body"/>
          </p:nvPr>
        </p:nvSpPr>
        <p:spPr>
          <a:xfrm>
            <a:off x="377030" y="1143000"/>
            <a:ext cx="8389940" cy="57150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Pharynx</a:t>
            </a:r>
            <a:r>
              <a:rPr b="0" lang="en-US"/>
              <a:t> - muscular funnel that connects oral cavity to esophagus and allows entrance of air from nasal cavity to larynx </a:t>
            </a:r>
            <a:endParaRPr b="0"/>
          </a:p>
          <a:p>
            <a:pPr indent="0" lvl="0" marL="0" rtl="0" algn="l">
              <a:lnSpc>
                <a:spcPct val="100000"/>
              </a:lnSpc>
              <a:spcBef>
                <a:spcPts val="500"/>
              </a:spcBef>
              <a:spcAft>
                <a:spcPts val="0"/>
              </a:spcAft>
              <a:buClr>
                <a:srgbClr val="000000"/>
              </a:buClr>
              <a:buSzPts val="2400"/>
              <a:buFont typeface="Arial"/>
              <a:buNone/>
            </a:pPr>
            <a:r>
              <a:rPr b="0" lang="en-US"/>
              <a:t>          -  pharyngeal constrictors</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esophagus</a:t>
            </a:r>
            <a:r>
              <a:rPr b="0" lang="en-US"/>
              <a:t> – a straight muscular tube extends from pharynx to cardiac orifice of stomach passing through esophageal hiatus in diaphragm</a:t>
            </a:r>
            <a:endParaRPr b="0" sz="2000"/>
          </a:p>
          <a:p>
            <a:pPr indent="-215900" lvl="0" marL="342900" rtl="0" algn="l">
              <a:lnSpc>
                <a:spcPct val="100000"/>
              </a:lnSpc>
              <a:spcBef>
                <a:spcPts val="500"/>
              </a:spcBef>
              <a:spcAft>
                <a:spcPts val="0"/>
              </a:spcAft>
              <a:buClr>
                <a:srgbClr val="000000"/>
              </a:buClr>
              <a:buSzPts val="2000"/>
              <a:buFont typeface="Arial"/>
              <a:buNone/>
            </a:pPr>
            <a:r>
              <a:t/>
            </a:r>
            <a:endParaRPr b="0" sz="2000"/>
          </a:p>
          <a:p>
            <a:pPr indent="-209550" lvl="0" marL="285750" rtl="0" algn="l">
              <a:lnSpc>
                <a:spcPct val="100000"/>
              </a:lnSpc>
              <a:spcBef>
                <a:spcPts val="0"/>
              </a:spcBef>
              <a:spcAft>
                <a:spcPts val="0"/>
              </a:spcAft>
              <a:buClr>
                <a:srgbClr val="000000"/>
              </a:buClr>
              <a:buSzPts val="1200"/>
              <a:buFont typeface="Arial"/>
              <a:buNone/>
            </a:pPr>
            <a:r>
              <a:t/>
            </a:r>
            <a:endParaRPr sz="1200"/>
          </a:p>
        </p:txBody>
      </p:sp>
      <p:sp>
        <p:nvSpPr>
          <p:cNvPr id="847" name="Google Shape;847;p46"/>
          <p:cNvSpPr txBox="1"/>
          <p:nvPr/>
        </p:nvSpPr>
        <p:spPr>
          <a:xfrm>
            <a:off x="703181" y="3869004"/>
            <a:ext cx="7041357" cy="1514029"/>
          </a:xfrm>
          <a:prstGeom prst="rect">
            <a:avLst/>
          </a:prstGeom>
          <a:noFill/>
          <a:ln>
            <a:noFill/>
          </a:ln>
        </p:spPr>
        <p:txBody>
          <a:bodyPr anchorCtr="0" anchor="ctr" bIns="50800" lIns="50800" spcFirstLastPara="1" rIns="50800" wrap="square" tIns="50800">
            <a:spAutoFit/>
          </a:bodyPr>
          <a:lstStyle/>
          <a:p>
            <a:pPr indent="-285750" lvl="1" marL="7429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lower esophageal sphincter</a:t>
            </a:r>
            <a:endParaRPr/>
          </a:p>
          <a:p>
            <a:pPr indent="-285750" lvl="1" marL="7429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nonkeratinized stratified squamous epithelium</a:t>
            </a:r>
            <a:endParaRPr/>
          </a:p>
          <a:p>
            <a:pPr indent="-285750" lvl="1" marL="7429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esophageal glands</a:t>
            </a:r>
            <a:endParaRPr/>
          </a:p>
        </p:txBody>
      </p:sp>
      <p:grpSp>
        <p:nvGrpSpPr>
          <p:cNvPr id="848" name="Google Shape;848;p46"/>
          <p:cNvGrpSpPr/>
          <p:nvPr/>
        </p:nvGrpSpPr>
        <p:grpSpPr>
          <a:xfrm>
            <a:off x="210940" y="5358264"/>
            <a:ext cx="980377" cy="1007343"/>
            <a:chOff x="-1" y="-2"/>
            <a:chExt cx="980375" cy="1007341"/>
          </a:xfrm>
        </p:grpSpPr>
        <p:sp>
          <p:nvSpPr>
            <p:cNvPr id="849" name="Google Shape;849;p46"/>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50" name="Google Shape;850;p4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51" name="Google Shape;851;p46"/>
            <p:cNvGrpSpPr/>
            <p:nvPr/>
          </p:nvGrpSpPr>
          <p:grpSpPr>
            <a:xfrm>
              <a:off x="142133" y="146024"/>
              <a:ext cx="696259" cy="715335"/>
              <a:chOff x="-2" y="-2"/>
              <a:chExt cx="696258" cy="715334"/>
            </a:xfrm>
          </p:grpSpPr>
          <p:sp>
            <p:nvSpPr>
              <p:cNvPr id="852" name="Google Shape;852;p46"/>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853" name="Google Shape;853;p46"/>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854" name="Google Shape;854;p46"/>
          <p:cNvSpPr txBox="1"/>
          <p:nvPr/>
        </p:nvSpPr>
        <p:spPr>
          <a:xfrm>
            <a:off x="1582658" y="5259608"/>
            <a:ext cx="6868091" cy="1143003"/>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Describe the function of these muscles?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48"/>
                                        </p:tgtEl>
                                        <p:attrNameLst>
                                          <p:attrName>style.visibility</p:attrName>
                                        </p:attrNameLst>
                                      </p:cBhvr>
                                      <p:to>
                                        <p:strVal val="visible"/>
                                      </p:to>
                                    </p:set>
                                    <p:anim calcmode="lin" valueType="num">
                                      <p:cBhvr additive="base">
                                        <p:cTn dur="300"/>
                                        <p:tgtEl>
                                          <p:spTgt spid="848"/>
                                        </p:tgtEl>
                                        <p:attrNameLst>
                                          <p:attrName>ppt_w</p:attrName>
                                        </p:attrNameLst>
                                      </p:cBhvr>
                                      <p:tavLst>
                                        <p:tav fmla="" tm="0">
                                          <p:val>
                                            <p:strVal val="0"/>
                                          </p:val>
                                        </p:tav>
                                        <p:tav fmla="" tm="100000">
                                          <p:val>
                                            <p:strVal val="#ppt_w"/>
                                          </p:val>
                                        </p:tav>
                                      </p:tavLst>
                                    </p:anim>
                                    <p:anim calcmode="lin" valueType="num">
                                      <p:cBhvr additive="base">
                                        <p:cTn dur="300"/>
                                        <p:tgtEl>
                                          <p:spTgt spid="8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47"/>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60" name="Google Shape;860;p47"/>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Swallowing (Deglutition)</a:t>
            </a:r>
            <a:endParaRPr/>
          </a:p>
        </p:txBody>
      </p:sp>
      <p:sp>
        <p:nvSpPr>
          <p:cNvPr id="861" name="Google Shape;861;p47"/>
          <p:cNvSpPr txBox="1"/>
          <p:nvPr>
            <p:ph idx="4294967295" type="body"/>
          </p:nvPr>
        </p:nvSpPr>
        <p:spPr>
          <a:xfrm>
            <a:off x="304800" y="1295400"/>
            <a:ext cx="8594725" cy="55626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0" lang="en-US"/>
              <a:t>a complex action involving over 22 muscles in the mouth, pharynx, and esophagus</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swallowing center </a:t>
            </a:r>
            <a:r>
              <a:rPr b="0" lang="en-US"/>
              <a:t>– pair of nuclei in medulla oblongata that coordinates swallowing</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communicates with muscles of the pharynx and esophagus by way of trigeminal, facial, glossopharyngeal, and hypoglossal nerves.</a:t>
            </a:r>
            <a:endParaRPr/>
          </a:p>
          <a:p>
            <a:pPr indent="-114300" lvl="2" marL="1143000" rtl="0" algn="l">
              <a:lnSpc>
                <a:spcPct val="90000"/>
              </a:lnSpc>
              <a:spcBef>
                <a:spcPts val="0"/>
              </a:spcBef>
              <a:spcAft>
                <a:spcPts val="0"/>
              </a:spcAft>
              <a:buClr>
                <a:srgbClr val="000000"/>
              </a:buClr>
              <a:buSzPts val="1800"/>
              <a:buFont typeface="Arial"/>
              <a:buNone/>
            </a:pPr>
            <a:r>
              <a:t/>
            </a:r>
            <a:endParaRPr sz="1800">
              <a:solidFill>
                <a:srgbClr val="000000"/>
              </a:solidFill>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swallowing occurs in two phases:</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buccal phase </a:t>
            </a:r>
            <a:r>
              <a:rPr b="0" lang="en-US"/>
              <a:t>– under voluntary control</a:t>
            </a:r>
            <a:endParaRPr b="0"/>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pharyngoesophageal phase </a:t>
            </a:r>
            <a:r>
              <a:rPr b="0" lang="en-US"/>
              <a:t>– is involuntary</a:t>
            </a:r>
            <a:endParaRPr/>
          </a:p>
        </p:txBody>
      </p:sp>
      <p:grpSp>
        <p:nvGrpSpPr>
          <p:cNvPr id="862" name="Google Shape;862;p47"/>
          <p:cNvGrpSpPr/>
          <p:nvPr/>
        </p:nvGrpSpPr>
        <p:grpSpPr>
          <a:xfrm>
            <a:off x="-74260" y="6205463"/>
            <a:ext cx="12248972" cy="755702"/>
            <a:chOff x="-1" y="-2"/>
            <a:chExt cx="12248970" cy="755701"/>
          </a:xfrm>
        </p:grpSpPr>
        <p:sp>
          <p:nvSpPr>
            <p:cNvPr id="863" name="Google Shape;863;p4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864" name="Google Shape;864;p4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865" name="Google Shape;865;p47"/>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866" name="Google Shape;866;p4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867" name="Google Shape;867;p47"/>
          <p:cNvGrpSpPr/>
          <p:nvPr/>
        </p:nvGrpSpPr>
        <p:grpSpPr>
          <a:xfrm>
            <a:off x="183993" y="4751958"/>
            <a:ext cx="980377" cy="1007343"/>
            <a:chOff x="-1" y="-2"/>
            <a:chExt cx="980375" cy="1007341"/>
          </a:xfrm>
        </p:grpSpPr>
        <p:sp>
          <p:nvSpPr>
            <p:cNvPr id="868" name="Google Shape;868;p4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69" name="Google Shape;869;p4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70" name="Google Shape;870;p47"/>
            <p:cNvGrpSpPr/>
            <p:nvPr/>
          </p:nvGrpSpPr>
          <p:grpSpPr>
            <a:xfrm>
              <a:off x="142133" y="146024"/>
              <a:ext cx="696259" cy="715335"/>
              <a:chOff x="-2" y="-2"/>
              <a:chExt cx="696258" cy="715334"/>
            </a:xfrm>
          </p:grpSpPr>
          <p:sp>
            <p:nvSpPr>
              <p:cNvPr id="871" name="Google Shape;871;p4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872" name="Google Shape;872;p47"/>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873" name="Google Shape;873;p47"/>
          <p:cNvSpPr txBox="1"/>
          <p:nvPr/>
        </p:nvSpPr>
        <p:spPr>
          <a:xfrm>
            <a:off x="1555711" y="4653301"/>
            <a:ext cx="6868091" cy="1143003"/>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what occurs in each phases of swallowing?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7"/>
                                        </p:tgtEl>
                                        <p:attrNameLst>
                                          <p:attrName>style.visibility</p:attrName>
                                        </p:attrNameLst>
                                      </p:cBhvr>
                                      <p:to>
                                        <p:strVal val="visible"/>
                                      </p:to>
                                    </p:set>
                                    <p:anim calcmode="lin" valueType="num">
                                      <p:cBhvr additive="base">
                                        <p:cTn dur="300"/>
                                        <p:tgtEl>
                                          <p:spTgt spid="867"/>
                                        </p:tgtEl>
                                        <p:attrNameLst>
                                          <p:attrName>ppt_w</p:attrName>
                                        </p:attrNameLst>
                                      </p:cBhvr>
                                      <p:tavLst>
                                        <p:tav fmla="" tm="0">
                                          <p:val>
                                            <p:strVal val="0"/>
                                          </p:val>
                                        </p:tav>
                                        <p:tav fmla="" tm="100000">
                                          <p:val>
                                            <p:strVal val="#ppt_w"/>
                                          </p:val>
                                        </p:tav>
                                      </p:tavLst>
                                    </p:anim>
                                    <p:anim calcmode="lin" valueType="num">
                                      <p:cBhvr additive="base">
                                        <p:cTn dur="300"/>
                                        <p:tgtEl>
                                          <p:spTgt spid="8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48"/>
          <p:cNvSpPr txBox="1"/>
          <p:nvPr>
            <p:ph idx="4294967295" type="sldNum"/>
          </p:nvPr>
        </p:nvSpPr>
        <p:spPr>
          <a:xfrm>
            <a:off x="8842092" y="6324600"/>
            <a:ext cx="301906"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79" name="Google Shape;879;p48"/>
          <p:cNvSpPr txBox="1"/>
          <p:nvPr>
            <p:ph idx="4294967295" type="title"/>
          </p:nvPr>
        </p:nvSpPr>
        <p:spPr>
          <a:xfrm>
            <a:off x="-2" y="76198"/>
            <a:ext cx="7275516" cy="52944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100"/>
              <a:buFont typeface="Arial"/>
              <a:buNone/>
            </a:pPr>
            <a:r>
              <a:rPr b="1" lang="en-US" sz="3100"/>
              <a:t>X-ray: Swallowing in Esophagus</a:t>
            </a:r>
            <a:endParaRPr/>
          </a:p>
        </p:txBody>
      </p:sp>
      <p:sp>
        <p:nvSpPr>
          <p:cNvPr id="880" name="Google Shape;880;p48"/>
          <p:cNvSpPr txBox="1"/>
          <p:nvPr/>
        </p:nvSpPr>
        <p:spPr>
          <a:xfrm>
            <a:off x="5791199" y="3962400"/>
            <a:ext cx="2081215" cy="41249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25.11b</a:t>
            </a:r>
            <a:endParaRPr/>
          </a:p>
        </p:txBody>
      </p:sp>
      <p:pic>
        <p:nvPicPr>
          <p:cNvPr descr="sal25693_25_11B" id="881" name="Google Shape;881;p48"/>
          <p:cNvPicPr preferRelativeResize="0"/>
          <p:nvPr/>
        </p:nvPicPr>
        <p:blipFill rotWithShape="1">
          <a:blip r:embed="rId3">
            <a:alphaModFix/>
          </a:blip>
          <a:srcRect b="0" l="0" r="0" t="0"/>
          <a:stretch/>
        </p:blipFill>
        <p:spPr>
          <a:xfrm>
            <a:off x="3452812" y="1343025"/>
            <a:ext cx="2014539" cy="4954588"/>
          </a:xfrm>
          <a:prstGeom prst="rect">
            <a:avLst/>
          </a:prstGeom>
          <a:noFill/>
          <a:ln>
            <a:noFill/>
          </a:ln>
        </p:spPr>
      </p:pic>
      <p:sp>
        <p:nvSpPr>
          <p:cNvPr id="882" name="Google Shape;882;p48"/>
          <p:cNvSpPr txBox="1"/>
          <p:nvPr/>
        </p:nvSpPr>
        <p:spPr>
          <a:xfrm>
            <a:off x="3460749" y="6318250"/>
            <a:ext cx="272159"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(b)</a:t>
            </a:r>
            <a:endParaRPr/>
          </a:p>
        </p:txBody>
      </p:sp>
      <p:cxnSp>
        <p:nvCxnSpPr>
          <p:cNvPr id="883" name="Google Shape;883;p48"/>
          <p:cNvCxnSpPr/>
          <p:nvPr/>
        </p:nvCxnSpPr>
        <p:spPr>
          <a:xfrm>
            <a:off x="2671761" y="3317873"/>
            <a:ext cx="1931990" cy="1590"/>
          </a:xfrm>
          <a:prstGeom prst="straightConnector1">
            <a:avLst/>
          </a:prstGeom>
          <a:noFill/>
          <a:ln cap="flat" cmpd="sng" w="31750">
            <a:solidFill>
              <a:srgbClr val="FFFFFF"/>
            </a:solidFill>
            <a:prstDash val="solid"/>
            <a:round/>
            <a:headEnd len="sm" w="sm" type="none"/>
            <a:tailEnd len="sm" w="sm" type="none"/>
          </a:ln>
        </p:spPr>
      </p:cxnSp>
      <p:cxnSp>
        <p:nvCxnSpPr>
          <p:cNvPr id="884" name="Google Shape;884;p48"/>
          <p:cNvCxnSpPr/>
          <p:nvPr/>
        </p:nvCxnSpPr>
        <p:spPr>
          <a:xfrm>
            <a:off x="2352674" y="2014536"/>
            <a:ext cx="1919290" cy="1590"/>
          </a:xfrm>
          <a:prstGeom prst="straightConnector1">
            <a:avLst/>
          </a:prstGeom>
          <a:noFill/>
          <a:ln cap="flat" cmpd="sng" w="31750">
            <a:solidFill>
              <a:srgbClr val="FFFFFF"/>
            </a:solidFill>
            <a:prstDash val="solid"/>
            <a:round/>
            <a:headEnd len="sm" w="sm" type="none"/>
            <a:tailEnd len="sm" w="sm" type="none"/>
          </a:ln>
        </p:spPr>
      </p:cxnSp>
      <p:cxnSp>
        <p:nvCxnSpPr>
          <p:cNvPr id="885" name="Google Shape;885;p48"/>
          <p:cNvCxnSpPr/>
          <p:nvPr/>
        </p:nvCxnSpPr>
        <p:spPr>
          <a:xfrm>
            <a:off x="3403600" y="4416425"/>
            <a:ext cx="1152526" cy="0"/>
          </a:xfrm>
          <a:prstGeom prst="straightConnector1">
            <a:avLst/>
          </a:prstGeom>
          <a:noFill/>
          <a:ln cap="flat" cmpd="sng" w="31750">
            <a:solidFill>
              <a:srgbClr val="FFFFFF"/>
            </a:solidFill>
            <a:prstDash val="solid"/>
            <a:round/>
            <a:headEnd len="sm" w="sm" type="none"/>
            <a:tailEnd len="sm" w="sm" type="none"/>
          </a:ln>
        </p:spPr>
      </p:cxnSp>
      <p:cxnSp>
        <p:nvCxnSpPr>
          <p:cNvPr id="886" name="Google Shape;886;p48"/>
          <p:cNvCxnSpPr/>
          <p:nvPr/>
        </p:nvCxnSpPr>
        <p:spPr>
          <a:xfrm>
            <a:off x="2663824" y="3309937"/>
            <a:ext cx="1933577" cy="1589"/>
          </a:xfrm>
          <a:prstGeom prst="straightConnector1">
            <a:avLst/>
          </a:prstGeom>
          <a:noFill/>
          <a:ln cap="flat" cmpd="sng" w="15875">
            <a:solidFill>
              <a:srgbClr val="000000"/>
            </a:solidFill>
            <a:prstDash val="solid"/>
            <a:round/>
            <a:headEnd len="sm" w="sm" type="none"/>
            <a:tailEnd len="sm" w="sm" type="none"/>
          </a:ln>
        </p:spPr>
      </p:cxnSp>
      <p:cxnSp>
        <p:nvCxnSpPr>
          <p:cNvPr id="887" name="Google Shape;887;p48"/>
          <p:cNvCxnSpPr/>
          <p:nvPr/>
        </p:nvCxnSpPr>
        <p:spPr>
          <a:xfrm>
            <a:off x="2346324" y="2008186"/>
            <a:ext cx="1925640" cy="1590"/>
          </a:xfrm>
          <a:prstGeom prst="straightConnector1">
            <a:avLst/>
          </a:prstGeom>
          <a:noFill/>
          <a:ln cap="flat" cmpd="sng" w="15875">
            <a:solidFill>
              <a:srgbClr val="000000"/>
            </a:solidFill>
            <a:prstDash val="solid"/>
            <a:round/>
            <a:headEnd len="sm" w="sm" type="none"/>
            <a:tailEnd len="sm" w="sm" type="none"/>
          </a:ln>
        </p:spPr>
      </p:cxnSp>
      <p:cxnSp>
        <p:nvCxnSpPr>
          <p:cNvPr id="888" name="Google Shape;888;p48"/>
          <p:cNvCxnSpPr/>
          <p:nvPr/>
        </p:nvCxnSpPr>
        <p:spPr>
          <a:xfrm>
            <a:off x="3397250" y="4408487"/>
            <a:ext cx="1152527" cy="1589"/>
          </a:xfrm>
          <a:prstGeom prst="straightConnector1">
            <a:avLst/>
          </a:prstGeom>
          <a:noFill/>
          <a:ln cap="flat" cmpd="sng" w="15875">
            <a:solidFill>
              <a:srgbClr val="000000"/>
            </a:solidFill>
            <a:prstDash val="solid"/>
            <a:round/>
            <a:headEnd len="sm" w="sm" type="none"/>
            <a:tailEnd len="sm" w="sm" type="none"/>
          </a:ln>
        </p:spPr>
      </p:cxnSp>
      <p:sp>
        <p:nvSpPr>
          <p:cNvPr id="889" name="Google Shape;889;p48"/>
          <p:cNvSpPr txBox="1"/>
          <p:nvPr/>
        </p:nvSpPr>
        <p:spPr>
          <a:xfrm>
            <a:off x="1617662" y="1882774"/>
            <a:ext cx="1085354" cy="450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Upper</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esophagus</a:t>
            </a:r>
            <a:endParaRPr/>
          </a:p>
        </p:txBody>
      </p:sp>
      <p:sp>
        <p:nvSpPr>
          <p:cNvPr id="890" name="Google Shape;890;p48"/>
          <p:cNvSpPr txBox="1"/>
          <p:nvPr/>
        </p:nvSpPr>
        <p:spPr>
          <a:xfrm>
            <a:off x="1617662" y="3189286"/>
            <a:ext cx="1119089" cy="450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Peristaltic</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contraction</a:t>
            </a:r>
            <a:endParaRPr/>
          </a:p>
        </p:txBody>
      </p:sp>
      <p:sp>
        <p:nvSpPr>
          <p:cNvPr id="891" name="Google Shape;891;p48"/>
          <p:cNvSpPr txBox="1"/>
          <p:nvPr/>
        </p:nvSpPr>
        <p:spPr>
          <a:xfrm>
            <a:off x="1617662" y="4291012"/>
            <a:ext cx="1717378" cy="6791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Bolus of ingested</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matter passing</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down esophagus</a:t>
            </a:r>
            <a:endParaRPr/>
          </a:p>
        </p:txBody>
      </p:sp>
      <p:sp>
        <p:nvSpPr>
          <p:cNvPr id="892" name="Google Shape;892;p48"/>
          <p:cNvSpPr txBox="1"/>
          <p:nvPr/>
        </p:nvSpPr>
        <p:spPr>
          <a:xfrm>
            <a:off x="1286668" y="1008266"/>
            <a:ext cx="5386389"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93" name="Google Shape;893;p48"/>
          <p:cNvSpPr txBox="1"/>
          <p:nvPr/>
        </p:nvSpPr>
        <p:spPr>
          <a:xfrm>
            <a:off x="2727325" y="6562725"/>
            <a:ext cx="3452813"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The McGraw-Hill Companies, Inc.,/Jim Shaffer, photographer</a:t>
            </a:r>
            <a:endParaRPr/>
          </a:p>
        </p:txBody>
      </p:sp>
      <p:sp>
        <p:nvSpPr>
          <p:cNvPr id="894" name="Google Shape;894;p48"/>
          <p:cNvSpPr txBox="1"/>
          <p:nvPr/>
        </p:nvSpPr>
        <p:spPr>
          <a:xfrm>
            <a:off x="1071867" y="563561"/>
            <a:ext cx="8394925" cy="514351"/>
          </a:xfrm>
          <a:prstGeom prst="rect">
            <a:avLst/>
          </a:prstGeom>
          <a:noFill/>
          <a:ln>
            <a:noFill/>
          </a:ln>
        </p:spPr>
        <p:txBody>
          <a:bodyPr anchorCtr="0" anchor="ctr" bIns="50800" lIns="50800" spcFirstLastPara="1" rIns="50800" wrap="square" tIns="50800">
            <a:spAutoFit/>
          </a:bodyPr>
          <a:lstStyle/>
          <a:p>
            <a:pPr indent="0" lvl="0" marL="0" marR="0" rtl="0" algn="l">
              <a:lnSpc>
                <a:spcPct val="194444"/>
              </a:lnSpc>
              <a:spcBef>
                <a:spcPts val="0"/>
              </a:spcBef>
              <a:spcAft>
                <a:spcPts val="0"/>
              </a:spcAft>
              <a:buClr>
                <a:srgbClr val="000000"/>
              </a:buClr>
              <a:buSzPts val="1800"/>
              <a:buFont typeface="Times"/>
              <a:buNone/>
            </a:pPr>
            <a:r>
              <a:rPr b="1" i="1" lang="en-US" sz="1800" u="none" cap="none" strike="noStrike">
                <a:solidFill>
                  <a:srgbClr val="000000"/>
                </a:solidFill>
                <a:latin typeface="Times"/>
                <a:ea typeface="Times"/>
                <a:cs typeface="Times"/>
                <a:sym typeface="Times"/>
              </a:rPr>
              <a:t>What actions prevent the pharynx from forcing food back into the mouth or nose? </a:t>
            </a:r>
            <a:endParaRPr/>
          </a:p>
        </p:txBody>
      </p:sp>
      <p:grpSp>
        <p:nvGrpSpPr>
          <p:cNvPr id="895" name="Google Shape;895;p48"/>
          <p:cNvGrpSpPr/>
          <p:nvPr/>
        </p:nvGrpSpPr>
        <p:grpSpPr>
          <a:xfrm>
            <a:off x="287327" y="637538"/>
            <a:ext cx="660977" cy="679157"/>
            <a:chOff x="-1" y="-1"/>
            <a:chExt cx="660975" cy="679155"/>
          </a:xfrm>
        </p:grpSpPr>
        <p:sp>
          <p:nvSpPr>
            <p:cNvPr id="896" name="Google Shape;896;p48"/>
            <p:cNvSpPr/>
            <p:nvPr/>
          </p:nvSpPr>
          <p:spPr>
            <a:xfrm>
              <a:off x="-1" y="-1"/>
              <a:ext cx="660975" cy="679155"/>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97" name="Google Shape;897;p48"/>
            <p:cNvSpPr/>
            <p:nvPr/>
          </p:nvSpPr>
          <p:spPr>
            <a:xfrm>
              <a:off x="111287" y="114335"/>
              <a:ext cx="438479" cy="45047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98" name="Google Shape;898;p48"/>
            <p:cNvGrpSpPr/>
            <p:nvPr/>
          </p:nvGrpSpPr>
          <p:grpSpPr>
            <a:xfrm>
              <a:off x="95825" y="98449"/>
              <a:ext cx="469424" cy="482285"/>
              <a:chOff x="-1" y="-2"/>
              <a:chExt cx="469423" cy="482284"/>
            </a:xfrm>
          </p:grpSpPr>
          <p:sp>
            <p:nvSpPr>
              <p:cNvPr id="899" name="Google Shape;899;p48"/>
              <p:cNvSpPr/>
              <p:nvPr/>
            </p:nvSpPr>
            <p:spPr>
              <a:xfrm>
                <a:off x="-1" y="-1"/>
                <a:ext cx="469420" cy="482280"/>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900" name="Google Shape;900;p48"/>
              <p:cNvPicPr preferRelativeResize="0"/>
              <p:nvPr/>
            </p:nvPicPr>
            <p:blipFill rotWithShape="1">
              <a:blip r:embed="rId4">
                <a:alphaModFix/>
              </a:blip>
              <a:srcRect b="0" l="0" r="0" t="0"/>
              <a:stretch/>
            </p:blipFill>
            <p:spPr>
              <a:xfrm>
                <a:off x="1" y="-2"/>
                <a:ext cx="469421" cy="482284"/>
              </a:xfrm>
              <a:prstGeom prst="rect">
                <a:avLst/>
              </a:prstGeom>
              <a:noFill/>
              <a:ln>
                <a:noFill/>
              </a:ln>
            </p:spPr>
          </p:pic>
        </p:grpSp>
      </p:grpSp>
      <p:sp>
        <p:nvSpPr>
          <p:cNvPr id="901" name="Google Shape;901;p48"/>
          <p:cNvSpPr txBox="1"/>
          <p:nvPr/>
        </p:nvSpPr>
        <p:spPr>
          <a:xfrm>
            <a:off x="2635999" y="1123558"/>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5"/>
                                        </p:tgtEl>
                                        <p:attrNameLst>
                                          <p:attrName>style.visibility</p:attrName>
                                        </p:attrNameLst>
                                      </p:cBhvr>
                                      <p:to>
                                        <p:strVal val="visible"/>
                                      </p:to>
                                    </p:set>
                                    <p:anim calcmode="lin" valueType="num">
                                      <p:cBhvr additive="base">
                                        <p:cTn dur="300"/>
                                        <p:tgtEl>
                                          <p:spTgt spid="895"/>
                                        </p:tgtEl>
                                        <p:attrNameLst>
                                          <p:attrName>ppt_w</p:attrName>
                                        </p:attrNameLst>
                                      </p:cBhvr>
                                      <p:tavLst>
                                        <p:tav fmla="" tm="0">
                                          <p:val>
                                            <p:strVal val="0"/>
                                          </p:val>
                                        </p:tav>
                                        <p:tav fmla="" tm="100000">
                                          <p:val>
                                            <p:strVal val="#ppt_w"/>
                                          </p:val>
                                        </p:tav>
                                      </p:tavLst>
                                    </p:anim>
                                    <p:anim calcmode="lin" valueType="num">
                                      <p:cBhvr additive="base">
                                        <p:cTn dur="300"/>
                                        <p:tgtEl>
                                          <p:spTgt spid="8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49"/>
          <p:cNvSpPr/>
          <p:nvPr/>
        </p:nvSpPr>
        <p:spPr>
          <a:xfrm>
            <a:off x="-4175" y="2344559"/>
            <a:ext cx="9152350" cy="344881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907" name="Google Shape;907;p49"/>
          <p:cNvSpPr txBox="1"/>
          <p:nvPr/>
        </p:nvSpPr>
        <p:spPr>
          <a:xfrm>
            <a:off x="111547" y="2173011"/>
            <a:ext cx="8644599" cy="4625974"/>
          </a:xfrm>
          <a:prstGeom prst="rect">
            <a:avLst/>
          </a:prstGeom>
          <a:noFill/>
          <a:ln>
            <a:noFill/>
          </a:ln>
        </p:spPr>
        <p:txBody>
          <a:bodyPr anchorCtr="0" anchor="ctr" bIns="38125" lIns="38125" spcFirstLastPara="1" rIns="38125" wrap="square" tIns="38125">
            <a:spAutoFit/>
          </a:bodyPr>
          <a:lstStyle/>
          <a:p>
            <a:pPr indent="-444500" lvl="0" marL="403278"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a:t>
            </a:r>
            <a:r>
              <a:rPr b="1" i="0" lang="en-US" sz="3700" u="none" cap="none" strike="noStrike">
                <a:solidFill>
                  <a:srgbClr val="F1F1F1"/>
                </a:solidFill>
                <a:latin typeface="Times New Roman"/>
                <a:ea typeface="Times New Roman"/>
                <a:cs typeface="Times New Roman"/>
                <a:sym typeface="Times New Roman"/>
              </a:rPr>
              <a:t>Reference: </a:t>
            </a:r>
            <a:endParaRPr b="0" i="0" sz="3700" u="none" cap="none" strike="noStrike">
              <a:solidFill>
                <a:srgbClr val="000000"/>
              </a:solidFill>
              <a:latin typeface="Arial"/>
              <a:ea typeface="Arial"/>
              <a:cs typeface="Arial"/>
              <a:sym typeface="Arial"/>
            </a:endParaRPr>
          </a:p>
          <a:p>
            <a:pPr indent="-403278" lvl="0" marL="403278"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Saladin, Anatomy &amp; Physiology, McGraw Hill, New York,2018</a:t>
            </a:r>
            <a:endParaRPr/>
          </a:p>
          <a:p>
            <a:pPr indent="-168328" lvl="0" marL="403278" marR="0" rtl="0" algn="l">
              <a:lnSpc>
                <a:spcPct val="150000"/>
              </a:lnSpc>
              <a:spcBef>
                <a:spcPts val="1500"/>
              </a:spcBef>
              <a:spcAft>
                <a:spcPts val="0"/>
              </a:spcAft>
              <a:buClr>
                <a:srgbClr val="F1F1F1"/>
              </a:buClr>
              <a:buSzPts val="3700"/>
              <a:buFont typeface="Times New Roman"/>
              <a:buNone/>
            </a:pPr>
            <a:r>
              <a:t/>
            </a:r>
            <a:endParaRPr b="0" i="0" sz="3700" u="none" cap="none" strike="noStrike">
              <a:solidFill>
                <a:srgbClr val="000000"/>
              </a:solidFill>
              <a:latin typeface="Arial"/>
              <a:ea typeface="Arial"/>
              <a:cs typeface="Arial"/>
              <a:sym typeface="Arial"/>
            </a:endParaRPr>
          </a:p>
          <a:p>
            <a:pPr indent="0" lvl="0" marL="69133" marR="0" rtl="0" algn="r">
              <a:lnSpc>
                <a:spcPct val="100000"/>
              </a:lnSpc>
              <a:spcBef>
                <a:spcPts val="0"/>
              </a:spcBef>
              <a:spcAft>
                <a:spcPts val="0"/>
              </a:spcAft>
              <a:buClr>
                <a:srgbClr val="474747"/>
              </a:buClr>
              <a:buSzPts val="3700"/>
              <a:buFont typeface="Arial"/>
              <a:buNone/>
            </a:pPr>
            <a:r>
              <a:t/>
            </a:r>
            <a:endParaRPr b="0" i="0" sz="37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6"/>
          <p:cNvSpPr txBox="1"/>
          <p:nvPr>
            <p:ph idx="4294967295" type="sldNum"/>
          </p:nvPr>
        </p:nvSpPr>
        <p:spPr>
          <a:xfrm>
            <a:off x="894097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9" name="Google Shape;79;p6"/>
          <p:cNvSpPr txBox="1"/>
          <p:nvPr>
            <p:ph idx="4294967295" type="title"/>
          </p:nvPr>
        </p:nvSpPr>
        <p:spPr>
          <a:xfrm>
            <a:off x="-1535978" y="-26947"/>
            <a:ext cx="9144003" cy="974726"/>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The Digestive System</a:t>
            </a:r>
            <a:endParaRPr/>
          </a:p>
        </p:txBody>
      </p:sp>
      <p:sp>
        <p:nvSpPr>
          <p:cNvPr id="80" name="Google Shape;80;p6"/>
          <p:cNvSpPr txBox="1"/>
          <p:nvPr>
            <p:ph idx="4294967295" type="body"/>
          </p:nvPr>
        </p:nvSpPr>
        <p:spPr>
          <a:xfrm>
            <a:off x="204762" y="1066677"/>
            <a:ext cx="8734476" cy="1588894"/>
          </a:xfrm>
          <a:prstGeom prst="rect">
            <a:avLst/>
          </a:prstGeom>
          <a:noFill/>
          <a:ln>
            <a:noFill/>
          </a:ln>
        </p:spPr>
        <p:txBody>
          <a:bodyPr anchorCtr="0" anchor="t" bIns="45700" lIns="45700" spcFirstLastPara="1" rIns="45700" wrap="square" tIns="45700">
            <a:normAutofit/>
          </a:bodyPr>
          <a:lstStyle/>
          <a:p>
            <a:pPr indent="-234950" lvl="1" marL="742950" rtl="0" algn="l">
              <a:lnSpc>
                <a:spcPct val="100000"/>
              </a:lnSpc>
              <a:spcBef>
                <a:spcPts val="0"/>
              </a:spcBef>
              <a:spcAft>
                <a:spcPts val="0"/>
              </a:spcAft>
              <a:buClr>
                <a:srgbClr val="000000"/>
              </a:buClr>
              <a:buSzPts val="800"/>
              <a:buFont typeface="Arial"/>
              <a:buNone/>
            </a:pPr>
            <a:r>
              <a:t/>
            </a:r>
            <a:endParaRPr sz="800">
              <a:solidFill>
                <a:srgbClr val="000000"/>
              </a:solidFill>
            </a:endParaRPr>
          </a:p>
          <a:p>
            <a:pPr indent="-342900" lvl="0" marL="342900" rtl="0" algn="just">
              <a:lnSpc>
                <a:spcPct val="90000"/>
              </a:lnSpc>
              <a:spcBef>
                <a:spcPts val="600"/>
              </a:spcBef>
              <a:spcAft>
                <a:spcPts val="0"/>
              </a:spcAft>
              <a:buClr>
                <a:srgbClr val="000000"/>
              </a:buClr>
              <a:buSzPts val="2800"/>
              <a:buFont typeface="Arial"/>
              <a:buChar char="•"/>
            </a:pPr>
            <a:r>
              <a:rPr b="1" lang="en-US" sz="2800">
                <a:solidFill>
                  <a:srgbClr val="000000"/>
                </a:solidFill>
              </a:rPr>
              <a:t>Digestive system </a:t>
            </a:r>
            <a:r>
              <a:rPr b="0" lang="en-US"/>
              <a:t>– the organ system that processes food, extracts nutrients from it, and eliminates the residue</a:t>
            </a:r>
            <a:endParaRPr/>
          </a:p>
        </p:txBody>
      </p:sp>
      <p:grpSp>
        <p:nvGrpSpPr>
          <p:cNvPr id="81" name="Google Shape;81;p6"/>
          <p:cNvGrpSpPr/>
          <p:nvPr/>
        </p:nvGrpSpPr>
        <p:grpSpPr>
          <a:xfrm>
            <a:off x="-74260" y="6205463"/>
            <a:ext cx="12248972" cy="755702"/>
            <a:chOff x="-1" y="-2"/>
            <a:chExt cx="12248970" cy="755701"/>
          </a:xfrm>
        </p:grpSpPr>
        <p:sp>
          <p:nvSpPr>
            <p:cNvPr id="82" name="Google Shape;82;p6"/>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83" name="Google Shape;83;p6"/>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84" name="Google Shape;84;p6"/>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85" name="Google Shape;85;p6"/>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86" name="Google Shape;86;p6"/>
          <p:cNvGrpSpPr/>
          <p:nvPr/>
        </p:nvGrpSpPr>
        <p:grpSpPr>
          <a:xfrm>
            <a:off x="291968" y="3257558"/>
            <a:ext cx="980377" cy="1007343"/>
            <a:chOff x="-1" y="-2"/>
            <a:chExt cx="980375" cy="1007341"/>
          </a:xfrm>
        </p:grpSpPr>
        <p:sp>
          <p:nvSpPr>
            <p:cNvPr id="87" name="Google Shape;87;p6"/>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8" name="Google Shape;88;p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9" name="Google Shape;89;p6"/>
            <p:cNvGrpSpPr/>
            <p:nvPr/>
          </p:nvGrpSpPr>
          <p:grpSpPr>
            <a:xfrm>
              <a:off x="142133" y="146024"/>
              <a:ext cx="696259" cy="715335"/>
              <a:chOff x="-2" y="-2"/>
              <a:chExt cx="696258" cy="715334"/>
            </a:xfrm>
          </p:grpSpPr>
          <p:sp>
            <p:nvSpPr>
              <p:cNvPr id="90" name="Google Shape;90;p6"/>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91" name="Google Shape;91;p6"/>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
        <p:nvSpPr>
          <p:cNvPr id="92" name="Google Shape;92;p6"/>
          <p:cNvSpPr txBox="1"/>
          <p:nvPr/>
        </p:nvSpPr>
        <p:spPr>
          <a:xfrm>
            <a:off x="1317947" y="3329584"/>
            <a:ext cx="7231674" cy="86329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90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Why we call the digestive system a “disassembly line”?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300"/>
                                        <p:tgtEl>
                                          <p:spTgt spid="86"/>
                                        </p:tgtEl>
                                        <p:attrNameLst>
                                          <p:attrName>ppt_w</p:attrName>
                                        </p:attrNameLst>
                                      </p:cBhvr>
                                      <p:tavLst>
                                        <p:tav fmla="" tm="0">
                                          <p:val>
                                            <p:strVal val="0"/>
                                          </p:val>
                                        </p:tav>
                                        <p:tav fmla="" tm="100000">
                                          <p:val>
                                            <p:strVal val="#ppt_w"/>
                                          </p:val>
                                        </p:tav>
                                      </p:tavLst>
                                    </p:anim>
                                    <p:anim calcmode="lin" valueType="num">
                                      <p:cBhvr additive="base">
                                        <p:cTn dur="300"/>
                                        <p:tgtEl>
                                          <p:spTgt spid="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idx="4294967295" type="sldNum"/>
          </p:nvPr>
        </p:nvSpPr>
        <p:spPr>
          <a:xfrm>
            <a:off x="894097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98" name="Google Shape;98;p7"/>
          <p:cNvSpPr txBox="1"/>
          <p:nvPr>
            <p:ph idx="4294967295" type="title"/>
          </p:nvPr>
        </p:nvSpPr>
        <p:spPr>
          <a:xfrm>
            <a:off x="-1724607" y="53893"/>
            <a:ext cx="9144004" cy="930276"/>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Digestive Function</a:t>
            </a:r>
            <a:endParaRPr/>
          </a:p>
        </p:txBody>
      </p:sp>
      <p:sp>
        <p:nvSpPr>
          <p:cNvPr id="99" name="Google Shape;99;p7"/>
          <p:cNvSpPr txBox="1"/>
          <p:nvPr>
            <p:ph idx="4294967295" type="body"/>
          </p:nvPr>
        </p:nvSpPr>
        <p:spPr>
          <a:xfrm>
            <a:off x="457200" y="960436"/>
            <a:ext cx="8534400" cy="5757865"/>
          </a:xfrm>
          <a:prstGeom prst="rect">
            <a:avLst/>
          </a:prstGeom>
          <a:noFill/>
          <a:ln>
            <a:noFill/>
          </a:ln>
        </p:spPr>
        <p:txBody>
          <a:bodyPr anchorCtr="0" anchor="t" bIns="45700" lIns="45700" spcFirstLastPara="1" rIns="45700" wrap="square" tIns="45700">
            <a:normAutofit/>
          </a:bodyPr>
          <a:lstStyle/>
          <a:p>
            <a:pPr indent="-292100" lvl="0" marL="342900" rtl="0" algn="l">
              <a:lnSpc>
                <a:spcPct val="90000"/>
              </a:lnSpc>
              <a:spcBef>
                <a:spcPts val="0"/>
              </a:spcBef>
              <a:spcAft>
                <a:spcPts val="0"/>
              </a:spcAft>
              <a:buClr>
                <a:srgbClr val="000000"/>
              </a:buClr>
              <a:buSzPts val="800"/>
              <a:buFont typeface="Arial"/>
              <a:buNone/>
            </a:pPr>
            <a:r>
              <a:t/>
            </a:r>
            <a:endParaRPr sz="80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five stages of digestion</a:t>
            </a:r>
            <a:endParaRPr/>
          </a:p>
          <a:p>
            <a:pPr indent="-165100" lvl="0" marL="342900" rtl="0" algn="l">
              <a:lnSpc>
                <a:spcPct val="90000"/>
              </a:lnSpc>
              <a:spcBef>
                <a:spcPts val="600"/>
              </a:spcBef>
              <a:spcAft>
                <a:spcPts val="0"/>
              </a:spcAft>
              <a:buClr>
                <a:srgbClr val="000000"/>
              </a:buClr>
              <a:buSzPts val="2800"/>
              <a:buFont typeface="Arial"/>
              <a:buNone/>
            </a:pPr>
            <a:r>
              <a:t/>
            </a:r>
            <a:endParaRPr b="1" sz="2800">
              <a:solidFill>
                <a:srgbClr val="000000"/>
              </a:solidFill>
            </a:endParaRPr>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ingestion</a:t>
            </a:r>
            <a:r>
              <a:rPr b="0" lang="en-US"/>
              <a:t> </a:t>
            </a:r>
            <a:endParaRPr/>
          </a:p>
          <a:p>
            <a:pPr indent="-133350" lvl="1" marL="742950" rtl="0" algn="l">
              <a:lnSpc>
                <a:spcPct val="90000"/>
              </a:lnSpc>
              <a:spcBef>
                <a:spcPts val="0"/>
              </a:spcBef>
              <a:spcAft>
                <a:spcPts val="0"/>
              </a:spcAft>
              <a:buClr>
                <a:srgbClr val="000000"/>
              </a:buClr>
              <a:buSzPts val="2400"/>
              <a:buFont typeface="Arial"/>
              <a:buNone/>
            </a:pPr>
            <a:r>
              <a:t/>
            </a:r>
            <a:endParaRPr b="0"/>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digestion</a:t>
            </a:r>
            <a:endParaRPr/>
          </a:p>
          <a:p>
            <a:pPr indent="-133350" lvl="1" marL="742950" rtl="0" algn="l">
              <a:lnSpc>
                <a:spcPct val="90000"/>
              </a:lnSpc>
              <a:spcBef>
                <a:spcPts val="0"/>
              </a:spcBef>
              <a:spcAft>
                <a:spcPts val="0"/>
              </a:spcAft>
              <a:buClr>
                <a:srgbClr val="000000"/>
              </a:buClr>
              <a:buSzPts val="2400"/>
              <a:buFont typeface="Arial"/>
              <a:buNone/>
            </a:pPr>
            <a:r>
              <a:t/>
            </a:r>
            <a:endParaRPr b="1">
              <a:solidFill>
                <a:srgbClr val="000000"/>
              </a:solidFill>
            </a:endParaRPr>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absorption</a:t>
            </a:r>
            <a:endParaRPr/>
          </a:p>
          <a:p>
            <a:pPr indent="-133350" lvl="1" marL="742950" rtl="0" algn="l">
              <a:lnSpc>
                <a:spcPct val="90000"/>
              </a:lnSpc>
              <a:spcBef>
                <a:spcPts val="0"/>
              </a:spcBef>
              <a:spcAft>
                <a:spcPts val="0"/>
              </a:spcAft>
              <a:buClr>
                <a:srgbClr val="000000"/>
              </a:buClr>
              <a:buSzPts val="2400"/>
              <a:buFont typeface="Arial"/>
              <a:buNone/>
            </a:pPr>
            <a:r>
              <a:t/>
            </a:r>
            <a:endParaRPr b="1">
              <a:solidFill>
                <a:srgbClr val="000000"/>
              </a:solidFill>
            </a:endParaRPr>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compaction</a:t>
            </a:r>
            <a:endParaRPr/>
          </a:p>
          <a:p>
            <a:pPr indent="-133350" lvl="1" marL="742950" rtl="0" algn="l">
              <a:lnSpc>
                <a:spcPct val="90000"/>
              </a:lnSpc>
              <a:spcBef>
                <a:spcPts val="0"/>
              </a:spcBef>
              <a:spcAft>
                <a:spcPts val="0"/>
              </a:spcAft>
              <a:buClr>
                <a:srgbClr val="000000"/>
              </a:buClr>
              <a:buSzPts val="2400"/>
              <a:buFont typeface="Arial"/>
              <a:buNone/>
            </a:pPr>
            <a:r>
              <a:t/>
            </a:r>
            <a:endParaRPr b="1">
              <a:solidFill>
                <a:srgbClr val="000000"/>
              </a:solidFill>
            </a:endParaRPr>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defecation</a:t>
            </a:r>
            <a:endParaRPr/>
          </a:p>
        </p:txBody>
      </p:sp>
      <p:grpSp>
        <p:nvGrpSpPr>
          <p:cNvPr id="100" name="Google Shape;100;p7"/>
          <p:cNvGrpSpPr/>
          <p:nvPr/>
        </p:nvGrpSpPr>
        <p:grpSpPr>
          <a:xfrm>
            <a:off x="-74260" y="6205463"/>
            <a:ext cx="12248972" cy="755702"/>
            <a:chOff x="-1" y="-2"/>
            <a:chExt cx="12248970" cy="755701"/>
          </a:xfrm>
        </p:grpSpPr>
        <p:sp>
          <p:nvSpPr>
            <p:cNvPr id="101" name="Google Shape;101;p7"/>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02" name="Google Shape;102;p7"/>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03" name="Google Shape;103;p7"/>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104" name="Google Shape;104;p7"/>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05" name="Google Shape;105;p7"/>
          <p:cNvSpPr txBox="1"/>
          <p:nvPr/>
        </p:nvSpPr>
        <p:spPr>
          <a:xfrm>
            <a:off x="380999" y="4291675"/>
            <a:ext cx="8686801" cy="1625658"/>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mechanical digestion</a:t>
            </a:r>
            <a:r>
              <a:rPr b="1"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 the physical breakdown of food into smaller particles</a:t>
            </a:r>
            <a:endParaRPr b="0" i="0" sz="1800" u="none" cap="none" strike="noStrike">
              <a:solidFill>
                <a:srgbClr val="000000"/>
              </a:solidFill>
              <a:latin typeface="Arial"/>
              <a:ea typeface="Arial"/>
              <a:cs typeface="Arial"/>
              <a:sym typeface="Arial"/>
            </a:endParaRPr>
          </a:p>
          <a:p>
            <a:pPr indent="-171450" lvl="1" marL="7429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5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chemical digestion</a:t>
            </a:r>
            <a:r>
              <a:rPr b="1" i="0" lang="en-US" sz="2000" u="none" cap="none" strike="noStrike">
                <a:solidFill>
                  <a:srgbClr val="000000"/>
                </a:solidFill>
                <a:latin typeface="Arial"/>
                <a:ea typeface="Arial"/>
                <a:cs typeface="Arial"/>
                <a:sym typeface="Arial"/>
              </a:rPr>
              <a:t> – </a:t>
            </a:r>
            <a:r>
              <a:rPr b="0" i="0" lang="en-US" sz="2000" u="none" cap="none" strike="noStrike">
                <a:solidFill>
                  <a:srgbClr val="000000"/>
                </a:solidFill>
                <a:latin typeface="Arial"/>
                <a:ea typeface="Arial"/>
                <a:cs typeface="Arial"/>
                <a:sym typeface="Arial"/>
              </a:rPr>
              <a:t>a</a:t>
            </a:r>
            <a:r>
              <a:rPr b="1"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series of </a:t>
            </a:r>
            <a:r>
              <a:rPr b="1" i="0" lang="en-US" sz="2000" u="none" cap="none" strike="noStrike">
                <a:solidFill>
                  <a:srgbClr val="000000"/>
                </a:solidFill>
                <a:latin typeface="Arial"/>
                <a:ea typeface="Arial"/>
                <a:cs typeface="Arial"/>
                <a:sym typeface="Arial"/>
              </a:rPr>
              <a:t>hydrolysis reactions </a:t>
            </a:r>
            <a:r>
              <a:rPr b="0" i="0" lang="en-US" sz="2000" u="none" cap="none" strike="noStrike">
                <a:solidFill>
                  <a:srgbClr val="000000"/>
                </a:solidFill>
                <a:latin typeface="Arial"/>
                <a:ea typeface="Arial"/>
                <a:cs typeface="Arial"/>
                <a:sym typeface="Arial"/>
              </a:rPr>
              <a:t>that breaks dietary macromolecules into their monomers (residues)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idx="4294967295" type="sldNum"/>
          </p:nvPr>
        </p:nvSpPr>
        <p:spPr>
          <a:xfrm>
            <a:off x="8712375" y="6324598"/>
            <a:ext cx="245399"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grpSp>
        <p:nvGrpSpPr>
          <p:cNvPr id="111" name="Google Shape;111;p8"/>
          <p:cNvGrpSpPr/>
          <p:nvPr/>
        </p:nvGrpSpPr>
        <p:grpSpPr>
          <a:xfrm>
            <a:off x="-74260" y="6205463"/>
            <a:ext cx="12248972" cy="755702"/>
            <a:chOff x="-1" y="-2"/>
            <a:chExt cx="12248970" cy="755701"/>
          </a:xfrm>
        </p:grpSpPr>
        <p:sp>
          <p:nvSpPr>
            <p:cNvPr id="112" name="Google Shape;112;p8"/>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13" name="Google Shape;113;p8"/>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14" name="Google Shape;114;p8"/>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115" name="Google Shape;115;p8"/>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19-08-30 at 10.53.06.png" id="116" name="Google Shape;116;p8"/>
          <p:cNvPicPr preferRelativeResize="0"/>
          <p:nvPr/>
        </p:nvPicPr>
        <p:blipFill rotWithShape="1">
          <a:blip r:embed="rId4">
            <a:alphaModFix/>
          </a:blip>
          <a:srcRect b="0" l="0" r="0" t="0"/>
          <a:stretch/>
        </p:blipFill>
        <p:spPr>
          <a:xfrm>
            <a:off x="26746" y="1273346"/>
            <a:ext cx="9090508" cy="31107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idx="4294967295" type="sldNum"/>
          </p:nvPr>
        </p:nvSpPr>
        <p:spPr>
          <a:xfrm>
            <a:off x="894097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122" name="Google Shape;122;p9"/>
          <p:cNvGrpSpPr/>
          <p:nvPr/>
        </p:nvGrpSpPr>
        <p:grpSpPr>
          <a:xfrm>
            <a:off x="-74260" y="6205463"/>
            <a:ext cx="12248972" cy="755702"/>
            <a:chOff x="-1" y="-2"/>
            <a:chExt cx="12248970" cy="755701"/>
          </a:xfrm>
        </p:grpSpPr>
        <p:sp>
          <p:nvSpPr>
            <p:cNvPr id="123" name="Google Shape;123;p9"/>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24" name="Google Shape;124;p9"/>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25" name="Google Shape;125;p9"/>
            <p:cNvPicPr preferRelativeResize="0"/>
            <p:nvPr/>
          </p:nvPicPr>
          <p:blipFill rotWithShape="1">
            <a:blip r:embed="rId3">
              <a:alphaModFix/>
            </a:blip>
            <a:srcRect b="0" l="0" r="0" t="0"/>
            <a:stretch/>
          </p:blipFill>
          <p:spPr>
            <a:xfrm>
              <a:off x="-1" y="-2"/>
              <a:ext cx="704327" cy="613871"/>
            </a:xfrm>
            <a:prstGeom prst="rect">
              <a:avLst/>
            </a:prstGeom>
            <a:noFill/>
            <a:ln>
              <a:noFill/>
            </a:ln>
          </p:spPr>
        </p:pic>
        <p:sp>
          <p:nvSpPr>
            <p:cNvPr id="126" name="Google Shape;126;p9"/>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27" name="Google Shape;127;p9"/>
          <p:cNvSpPr txBox="1"/>
          <p:nvPr>
            <p:ph idx="4294967295" type="body"/>
          </p:nvPr>
        </p:nvSpPr>
        <p:spPr>
          <a:xfrm>
            <a:off x="457199" y="642575"/>
            <a:ext cx="8229601" cy="4991823"/>
          </a:xfrm>
          <a:prstGeom prst="rect">
            <a:avLst/>
          </a:prstGeom>
          <a:noFill/>
          <a:ln>
            <a:noFill/>
          </a:ln>
        </p:spPr>
        <p:txBody>
          <a:bodyPr anchorCtr="0" anchor="t" bIns="45700" lIns="45700" spcFirstLastPara="1" rIns="45700" wrap="square" tIns="45700">
            <a:normAutofit/>
          </a:bodyPr>
          <a:lstStyle/>
          <a:p>
            <a:pPr indent="-58964" lvl="0" marL="122464" rtl="0" algn="l">
              <a:lnSpc>
                <a:spcPct val="100000"/>
              </a:lnSpc>
              <a:spcBef>
                <a:spcPts val="0"/>
              </a:spcBef>
              <a:spcAft>
                <a:spcPts val="0"/>
              </a:spcAft>
              <a:buClr>
                <a:srgbClr val="000000"/>
              </a:buClr>
              <a:buSzPts val="1000"/>
              <a:buFont typeface="Arial"/>
              <a:buNone/>
            </a:pPr>
            <a:r>
              <a:t/>
            </a:r>
            <a:endParaRPr sz="1000">
              <a:solidFill>
                <a:srgbClr val="000000"/>
              </a:solidFill>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Background Information </a:t>
            </a:r>
            <a:endParaRPr sz="1200"/>
          </a:p>
          <a:p>
            <a:pPr indent="0" lvl="0" marL="0" rtl="0" algn="just">
              <a:lnSpc>
                <a:spcPct val="216666"/>
              </a:lnSpc>
              <a:spcBef>
                <a:spcPts val="1200"/>
              </a:spcBef>
              <a:spcAft>
                <a:spcPts val="0"/>
              </a:spcAft>
              <a:buClr>
                <a:schemeClr val="accent5"/>
              </a:buClr>
              <a:buSzPts val="1800"/>
              <a:buFont typeface="Times"/>
              <a:buNone/>
            </a:pPr>
            <a:r>
              <a:rPr b="1" lang="en-US" sz="1800">
                <a:solidFill>
                  <a:schemeClr val="accent5"/>
                </a:solidFill>
                <a:latin typeface="Times"/>
                <a:ea typeface="Times"/>
                <a:cs typeface="Times"/>
                <a:sym typeface="Times"/>
              </a:rPr>
              <a:t>The organs of the digestive system</a:t>
            </a:r>
            <a:r>
              <a:rPr b="0" lang="en-US">
                <a:solidFill>
                  <a:srgbClr val="000000"/>
                </a:solidFill>
              </a:rPr>
              <a:t> are the </a:t>
            </a:r>
            <a:r>
              <a:rPr lang="en-US">
                <a:solidFill>
                  <a:srgbClr val="000000"/>
                </a:solidFill>
              </a:rPr>
              <a:t>mouth, esophagus, liver, gall bladder, pancreas, stomach, small intestine, large intestine</a:t>
            </a:r>
            <a:r>
              <a:rPr b="0" lang="en-US">
                <a:solidFill>
                  <a:srgbClr val="000000"/>
                </a:solidFill>
              </a:rPr>
              <a:t> and </a:t>
            </a:r>
            <a:r>
              <a:rPr lang="en-US">
                <a:solidFill>
                  <a:srgbClr val="000000"/>
                </a:solidFill>
              </a:rPr>
              <a:t>the anus, </a:t>
            </a:r>
            <a:r>
              <a:rPr b="0" lang="en-US">
                <a:solidFill>
                  <a:srgbClr val="000000"/>
                </a:solidFill>
              </a:rPr>
              <a:t>which all together make up the </a:t>
            </a:r>
            <a:r>
              <a:rPr lang="en-US">
                <a:solidFill>
                  <a:srgbClr val="000000"/>
                </a:solidFill>
              </a:rPr>
              <a:t>gastrointestinal (GI) tract. </a:t>
            </a:r>
            <a:r>
              <a:rPr b="0" lang="en-US">
                <a:solidFill>
                  <a:srgbClr val="000000"/>
                </a:solidFill>
              </a:rPr>
              <a:t>The system is responsible for turning food into usable nutrients that can be mobilized to different parts of the body. Each organ and its associated enzymes play a specific role in this process, breaking down complex foods into their individual building block components (e.g., proteins are digested into amino acids). A well balanced diet, coupled with a functional, healthy GI tract, lead to a well-nourished and healthy individual.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0"/>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133" name="Google Shape;133;p10"/>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3100"/>
              <a:buFont typeface="Arial"/>
              <a:buNone/>
            </a:pPr>
            <a:r>
              <a:rPr b="1" lang="en-US" sz="3100"/>
              <a:t>Video Review </a:t>
            </a:r>
            <a:endParaRPr/>
          </a:p>
          <a:p>
            <a:pPr indent="0" lvl="0" marL="0" rtl="0" algn="l">
              <a:lnSpc>
                <a:spcPct val="100000"/>
              </a:lnSpc>
              <a:spcBef>
                <a:spcPts val="0"/>
              </a:spcBef>
              <a:spcAft>
                <a:spcPts val="0"/>
              </a:spcAft>
              <a:buClr>
                <a:srgbClr val="000000"/>
              </a:buClr>
              <a:buSzPts val="3100"/>
              <a:buFont typeface="Arial"/>
              <a:buNone/>
            </a:pPr>
            <a:br>
              <a:rPr b="1" lang="en-US" sz="3100"/>
            </a:br>
            <a:endParaRPr/>
          </a:p>
        </p:txBody>
      </p:sp>
      <p:grpSp>
        <p:nvGrpSpPr>
          <p:cNvPr id="134" name="Google Shape;134;p10"/>
          <p:cNvGrpSpPr/>
          <p:nvPr/>
        </p:nvGrpSpPr>
        <p:grpSpPr>
          <a:xfrm>
            <a:off x="211128" y="104764"/>
            <a:ext cx="980376" cy="1007343"/>
            <a:chOff x="-1" y="-2"/>
            <a:chExt cx="980375" cy="1007341"/>
          </a:xfrm>
        </p:grpSpPr>
        <p:sp>
          <p:nvSpPr>
            <p:cNvPr id="135" name="Google Shape;135;p10"/>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36" name="Google Shape;136;p10"/>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37" name="Google Shape;137;p10"/>
            <p:cNvGrpSpPr/>
            <p:nvPr/>
          </p:nvGrpSpPr>
          <p:grpSpPr>
            <a:xfrm>
              <a:off x="142133" y="146024"/>
              <a:ext cx="696259" cy="715335"/>
              <a:chOff x="-2" y="-2"/>
              <a:chExt cx="696258" cy="715334"/>
            </a:xfrm>
          </p:grpSpPr>
          <p:sp>
            <p:nvSpPr>
              <p:cNvPr id="138" name="Google Shape;138;p10"/>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39" name="Google Shape;139;p10"/>
              <p:cNvPicPr preferRelativeResize="0"/>
              <p:nvPr/>
            </p:nvPicPr>
            <p:blipFill rotWithShape="1">
              <a:blip r:embed="rId3">
                <a:alphaModFix/>
              </a:blip>
              <a:srcRect b="0" l="0" r="0" t="0"/>
              <a:stretch/>
            </p:blipFill>
            <p:spPr>
              <a:xfrm>
                <a:off x="2" y="-2"/>
                <a:ext cx="696254" cy="715334"/>
              </a:xfrm>
              <a:prstGeom prst="rect">
                <a:avLst/>
              </a:prstGeom>
              <a:noFill/>
              <a:ln>
                <a:noFill/>
              </a:ln>
            </p:spPr>
          </p:pic>
        </p:grpSp>
      </p:grpSp>
      <p:sp>
        <p:nvSpPr>
          <p:cNvPr id="140" name="Google Shape;140;p10"/>
          <p:cNvSpPr txBox="1"/>
          <p:nvPr/>
        </p:nvSpPr>
        <p:spPr>
          <a:xfrm>
            <a:off x="272653" y="1343589"/>
            <a:ext cx="8598694" cy="4170822"/>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 </a:t>
            </a:r>
            <a:r>
              <a:rPr b="0" i="0" lang="en-US" sz="1800" u="none" cap="none" strike="noStrike">
                <a:solidFill>
                  <a:srgbClr val="000000"/>
                </a:solidFill>
                <a:latin typeface="Arial"/>
                <a:ea typeface="Arial"/>
                <a:cs typeface="Arial"/>
                <a:sym typeface="Arial"/>
              </a:rPr>
              <a:t>True or False: People should eat a balanced diet, so each person should eat approximately equal amounts of food from each of the major food groups (fruits, grains, proteins, vegetables) daily. Explain your answer.</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600"/>
              </a:spcBef>
              <a:spcAft>
                <a:spcPts val="0"/>
              </a:spcAft>
              <a:buClr>
                <a:srgbClr val="000000"/>
              </a:buClr>
              <a:buSzPts val="1800"/>
              <a:buFont typeface="Arial"/>
              <a:buChar char="•"/>
            </a:pP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2. About how long does it take to completely digest a generic dinner—say, a chicken breast plus a baked potato and salad and a cup of sherbet, from eating to complete elimination in the stool?</a:t>
            </a:r>
            <a:endParaRPr/>
          </a:p>
          <a:p>
            <a:pPr indent="-342900" lvl="0" marL="342900" marR="0" rtl="0" algn="just">
              <a:lnSpc>
                <a:spcPct val="100000"/>
              </a:lnSpc>
              <a:spcBef>
                <a:spcPts val="6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 One hour b. Two hours c. Four hours</a:t>
            </a:r>
            <a:endParaRPr/>
          </a:p>
          <a:p>
            <a:pPr indent="-342900" lvl="0" marL="342900" marR="0" rtl="0" algn="just">
              <a:lnSpc>
                <a:spcPct val="100000"/>
              </a:lnSpc>
              <a:spcBef>
                <a:spcPts val="6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 Transit through the colon is highly variable but it can take as long as 50 hours to elimination.</a:t>
            </a:r>
            <a:endParaRPr/>
          </a:p>
          <a:p>
            <a:pPr indent="-342900" lvl="0" marL="342900" marR="0" rtl="0" algn="just">
              <a:lnSpc>
                <a:spcPct val="100000"/>
              </a:lnSpc>
              <a:spcBef>
                <a:spcPts val="600"/>
              </a:spcBef>
              <a:spcAft>
                <a:spcPts val="0"/>
              </a:spcAft>
              <a:buClr>
                <a:srgbClr val="000000"/>
              </a:buClr>
              <a:buSzPts val="1800"/>
              <a:buFont typeface="Arial"/>
              <a:buChar char="•"/>
            </a:pP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3. Where does the vast majority of absorption of nutrients from food take place?</a:t>
            </a:r>
            <a:endParaRPr/>
          </a:p>
        </p:txBody>
      </p:sp>
      <p:grpSp>
        <p:nvGrpSpPr>
          <p:cNvPr id="141" name="Google Shape;141;p10"/>
          <p:cNvGrpSpPr/>
          <p:nvPr/>
        </p:nvGrpSpPr>
        <p:grpSpPr>
          <a:xfrm>
            <a:off x="-74260" y="6205463"/>
            <a:ext cx="12248972" cy="755702"/>
            <a:chOff x="-1" y="-2"/>
            <a:chExt cx="12248970" cy="755701"/>
          </a:xfrm>
        </p:grpSpPr>
        <p:sp>
          <p:nvSpPr>
            <p:cNvPr id="142" name="Google Shape;142;p10"/>
            <p:cNvSpPr/>
            <p:nvPr/>
          </p:nvSpPr>
          <p:spPr>
            <a:xfrm>
              <a:off x="2797115" y="18571"/>
              <a:ext cx="9451854"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43" name="Google Shape;143;p10"/>
            <p:cNvSpPr/>
            <p:nvPr/>
          </p:nvSpPr>
          <p:spPr>
            <a:xfrm>
              <a:off x="58514" y="16860"/>
              <a:ext cx="2922819" cy="738839"/>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44" name="Google Shape;144;p10"/>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145" name="Google Shape;145;p10"/>
            <p:cNvSpPr txBox="1"/>
            <p:nvPr/>
          </p:nvSpPr>
          <p:spPr>
            <a:xfrm>
              <a:off x="696107" y="153863"/>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300"/>
                                        <p:tgtEl>
                                          <p:spTgt spid="134"/>
                                        </p:tgtEl>
                                        <p:attrNameLst>
                                          <p:attrName>ppt_w</p:attrName>
                                        </p:attrNameLst>
                                      </p:cBhvr>
                                      <p:tavLst>
                                        <p:tav fmla="" tm="0">
                                          <p:val>
                                            <p:strVal val="0"/>
                                          </p:val>
                                        </p:tav>
                                        <p:tav fmla="" tm="100000">
                                          <p:val>
                                            <p:strVal val="#ppt_w"/>
                                          </p:val>
                                        </p:tav>
                                      </p:tavLst>
                                    </p:anim>
                                    <p:anim calcmode="lin" valueType="num">
                                      <p:cBhvr additive="base">
                                        <p:cTn dur="300"/>
                                        <p:tgtEl>
                                          <p:spTgt spid="1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1F1F1"/>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